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970" r:id="rId1"/>
    <p:sldMasterId id="2147483987" r:id="rId2"/>
    <p:sldMasterId id="2147484043" r:id="rId3"/>
    <p:sldMasterId id="2147484056" r:id="rId4"/>
  </p:sldMasterIdLst>
  <p:notesMasterIdLst>
    <p:notesMasterId r:id="rId17"/>
  </p:notesMasterIdLst>
  <p:sldIdLst>
    <p:sldId id="443" r:id="rId5"/>
    <p:sldId id="444" r:id="rId6"/>
    <p:sldId id="455" r:id="rId7"/>
    <p:sldId id="458" r:id="rId8"/>
    <p:sldId id="457" r:id="rId9"/>
    <p:sldId id="451" r:id="rId10"/>
    <p:sldId id="456" r:id="rId11"/>
    <p:sldId id="454" r:id="rId12"/>
    <p:sldId id="449" r:id="rId13"/>
    <p:sldId id="452" r:id="rId14"/>
    <p:sldId id="453" r:id="rId15"/>
    <p:sldId id="450" r:id="rId16"/>
  </p:sldIdLst>
  <p:sldSz cx="9906000" cy="6858000" type="A4"/>
  <p:notesSz cx="6797675" cy="9926638"/>
  <p:defaultTextStyle>
    <a:defPPr>
      <a:defRPr lang="ru-RU"/>
    </a:defPPr>
    <a:lvl1pPr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1pPr>
    <a:lvl2pPr marL="341313" indent="1127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2pPr>
    <a:lvl3pPr marL="684213" indent="2270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3pPr>
    <a:lvl4pPr marL="1027113" indent="3413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4pPr>
    <a:lvl5pPr marL="1370013" indent="455613" algn="l" defTabSz="582613" rtl="0" fontAlgn="base">
      <a:spcBef>
        <a:spcPct val="0"/>
      </a:spcBef>
      <a:spcAft>
        <a:spcPct val="0"/>
      </a:spcAft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5pPr>
    <a:lvl6pPr marL="22860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6pPr>
    <a:lvl7pPr marL="27432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7pPr>
    <a:lvl8pPr marL="32004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8pPr>
    <a:lvl9pPr marL="3657600" algn="l" defTabSz="914400" rtl="0" eaLnBrk="1" latinLnBrk="0" hangingPunct="1">
      <a:defRPr sz="2700" kern="1200">
        <a:solidFill>
          <a:srgbClr val="000000"/>
        </a:solidFill>
        <a:latin typeface="Helvetica Light"/>
        <a:ea typeface="Helvetica Light"/>
        <a:cs typeface="Helvetica Light"/>
        <a:sym typeface="Helvetica Light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A2A1"/>
    <a:srgbClr val="FFE5E5"/>
    <a:srgbClr val="FFBEBD"/>
    <a:srgbClr val="FFA2A1"/>
    <a:srgbClr val="FFBEC7"/>
    <a:srgbClr val="FFBEBE"/>
    <a:srgbClr val="FCA1A2"/>
    <a:srgbClr val="FFC7C7"/>
    <a:srgbClr val="FCC7C7"/>
    <a:srgbClr val="FCBE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4629" autoAdjust="0"/>
  </p:normalViewPr>
  <p:slideViewPr>
    <p:cSldViewPr>
      <p:cViewPr>
        <p:scale>
          <a:sx n="100" d="100"/>
          <a:sy n="100" d="100"/>
        </p:scale>
        <p:origin x="-1674" y="-46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711200" y="744538"/>
            <a:ext cx="5375275" cy="372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sp>
      <p:sp>
        <p:nvSpPr>
          <p:cNvPr id="2050" name="Rectangle 2"/>
          <p:cNvSpPr>
            <a:spLocks noGrp="1"/>
          </p:cNvSpPr>
          <p:nvPr>
            <p:ph type="body" sz="quarter" idx="3"/>
          </p:nvPr>
        </p:nvSpPr>
        <p:spPr bwMode="auto">
          <a:xfrm>
            <a:off x="906463" y="4715951"/>
            <a:ext cx="4984750" cy="4466987"/>
          </a:xfrm>
          <a:prstGeom prst="rect">
            <a:avLst/>
          </a:prstGeom>
          <a:noFill/>
          <a:ln w="12700" cap="rnd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>
                <a:sym typeface="Noteworthy Bold" charset="0"/>
              </a:rPr>
              <a:t>Click to edit Master text styles</a:t>
            </a:r>
          </a:p>
          <a:p>
            <a:pPr lvl="1"/>
            <a:r>
              <a:rPr lang="ru-RU" noProof="0" smtClean="0">
                <a:sym typeface="Noteworthy Bold" charset="0"/>
              </a:rPr>
              <a:t>Second level</a:t>
            </a:r>
          </a:p>
          <a:p>
            <a:pPr lvl="2"/>
            <a:r>
              <a:rPr lang="ru-RU" noProof="0" smtClean="0">
                <a:sym typeface="Noteworthy Bold" charset="0"/>
              </a:rPr>
              <a:t>Third level</a:t>
            </a:r>
          </a:p>
          <a:p>
            <a:pPr lvl="3"/>
            <a:r>
              <a:rPr lang="ru-RU" noProof="0" smtClean="0">
                <a:sym typeface="Noteworthy Bold" charset="0"/>
              </a:rPr>
              <a:t>Fourth level</a:t>
            </a:r>
          </a:p>
          <a:p>
            <a:pPr lvl="4"/>
            <a:r>
              <a:rPr lang="ru-RU" noProof="0" smtClean="0">
                <a:sym typeface="Noteworthy Bold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79146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1pPr>
    <a:lvl2pPr marL="3413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2pPr>
    <a:lvl3pPr marL="6842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3pPr>
    <a:lvl4pPr marL="10271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4pPr>
    <a:lvl5pPr marL="1370013" algn="l" defTabSz="455613" rtl="0" eaLnBrk="0" fontAlgn="base" hangingPunct="0">
      <a:lnSpc>
        <a:spcPts val="3500"/>
      </a:lnSpc>
      <a:spcBef>
        <a:spcPct val="0"/>
      </a:spcBef>
      <a:spcAft>
        <a:spcPct val="0"/>
      </a:spcAft>
      <a:defRPr sz="2400" kern="1200">
        <a:solidFill>
          <a:srgbClr val="572E2D"/>
        </a:solidFill>
        <a:latin typeface="Noteworthy Bold" charset="0"/>
        <a:ea typeface="Noteworthy Bold" charset="0"/>
        <a:cs typeface="Noteworthy Bold" charset="0"/>
        <a:sym typeface="Noteworthy Bold"/>
      </a:defRPr>
    </a:lvl5pPr>
    <a:lvl6pPr marL="2285855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26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198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69" algn="l" defTabSz="91434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559"/>
            <a:ext cx="9906000" cy="68571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742950" y="3726741"/>
            <a:ext cx="8420100" cy="1470025"/>
          </a:xfrm>
        </p:spPr>
        <p:txBody>
          <a:bodyPr>
            <a:normAutofit/>
          </a:bodyPr>
          <a:lstStyle>
            <a:lvl1pPr>
              <a:defRPr sz="5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485900" y="5228795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778" b="0">
                <a:solidFill>
                  <a:schemeClr val="bg1"/>
                </a:solidFill>
                <a:latin typeface="+mj-lt"/>
              </a:defRPr>
            </a:lvl1pPr>
            <a:lvl2pPr marL="451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026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53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052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565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07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59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10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6197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741"/>
            <a:ext cx="9906000" cy="6857194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685044" y="1247808"/>
            <a:ext cx="6611456" cy="4773480"/>
          </a:xfrm>
        </p:spPr>
        <p:txBody>
          <a:bodyPr anchor="t">
            <a:normAutofit/>
          </a:bodyPr>
          <a:lstStyle>
            <a:lvl1pPr algn="l">
              <a:lnSpc>
                <a:spcPts val="5990"/>
              </a:lnSpc>
              <a:defRPr sz="5222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51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1851" indent="2761">
              <a:defRPr>
                <a:latin typeface="+mj-lt"/>
              </a:defRPr>
            </a:lvl2pPr>
            <a:lvl3pPr marL="544017" indent="-225303">
              <a:tabLst/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20527" y="5127079"/>
            <a:ext cx="1000586" cy="376853"/>
          </a:xfrm>
          <a:prstGeom prst="rect">
            <a:avLst/>
          </a:prstGeom>
          <a:noFill/>
        </p:spPr>
        <p:txBody>
          <a:bodyPr wrap="square" lIns="79126" tIns="39564" rIns="79126" bIns="39564" rtlCol="0">
            <a:noAutofit/>
          </a:bodyPr>
          <a:lstStyle/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sz="1778" dirty="0">
              <a:solidFill>
                <a:prstClr val="black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62121" y="745118"/>
            <a:ext cx="8177692" cy="1261535"/>
          </a:xfrm>
        </p:spPr>
        <p:txBody>
          <a:bodyPr/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47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1851" indent="2761">
              <a:defRPr>
                <a:latin typeface="+mj-lt"/>
              </a:defRPr>
            </a:lvl2pPr>
            <a:lvl3pPr marL="544017" indent="-225303">
              <a:tabLst/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420527" y="5127079"/>
            <a:ext cx="1000586" cy="376853"/>
          </a:xfrm>
          <a:prstGeom prst="rect">
            <a:avLst/>
          </a:prstGeom>
          <a:noFill/>
        </p:spPr>
        <p:txBody>
          <a:bodyPr wrap="square" lIns="79126" tIns="39564" rIns="79126" bIns="39564" rtlCol="0">
            <a:noAutofit/>
          </a:bodyPr>
          <a:lstStyle/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sz="1778" dirty="0">
              <a:solidFill>
                <a:prstClr val="black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62173" y="745068"/>
            <a:ext cx="8268758" cy="1261534"/>
          </a:xfrm>
        </p:spPr>
        <p:txBody>
          <a:bodyPr>
            <a:noAutofit/>
          </a:bodyPr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021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1559"/>
            <a:ext cx="9905998" cy="685719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4591" indent="0">
              <a:defRPr>
                <a:latin typeface="+mj-lt"/>
              </a:defRPr>
            </a:lvl2pPr>
            <a:lvl3pPr marL="544017" indent="-225303"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 marL="1241895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62173" y="745068"/>
            <a:ext cx="8268758" cy="1261534"/>
          </a:xfrm>
        </p:spPr>
        <p:txBody>
          <a:bodyPr>
            <a:noAutofit/>
          </a:bodyPr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952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559"/>
            <a:ext cx="9906000" cy="685719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62120" y="2006659"/>
            <a:ext cx="8268759" cy="4275665"/>
          </a:xfrm>
        </p:spPr>
        <p:txBody>
          <a:bodyPr>
            <a:noAutofit/>
          </a:bodyPr>
          <a:lstStyle>
            <a:lvl1pPr marL="314591" indent="0">
              <a:buFontTx/>
              <a:buNone/>
              <a:defRPr b="1">
                <a:latin typeface="+mj-lt"/>
              </a:defRPr>
            </a:lvl1pPr>
            <a:lvl2pPr marL="314591" indent="0">
              <a:defRPr>
                <a:latin typeface="+mj-lt"/>
              </a:defRPr>
            </a:lvl2pPr>
            <a:lvl3pPr marL="544017" indent="-225303">
              <a:defRPr>
                <a:latin typeface="+mj-lt"/>
              </a:defRPr>
            </a:lvl3pPr>
            <a:lvl4pPr marL="0" indent="311851">
              <a:defRPr>
                <a:latin typeface="+mj-lt"/>
              </a:defRPr>
            </a:lvl4pPr>
            <a:lvl5pPr marL="1241895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62173" y="745068"/>
            <a:ext cx="8268758" cy="1261534"/>
          </a:xfrm>
        </p:spPr>
        <p:txBody>
          <a:bodyPr>
            <a:noAutofit/>
          </a:bodyPr>
          <a:lstStyle>
            <a:lvl1pPr marL="0" marR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667"/>
            </a:lvl1pPr>
          </a:lstStyle>
          <a:p>
            <a:pPr marL="0" marR="0" lvl="0" indent="0" defTabSz="902637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222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14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741"/>
            <a:ext cx="9906000" cy="68571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15967" y="1970917"/>
            <a:ext cx="6214912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15967" y="470730"/>
            <a:ext cx="621491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1321" indent="0">
              <a:buNone/>
              <a:defRPr sz="1778">
                <a:solidFill>
                  <a:schemeClr val="tx1">
                    <a:tint val="75000"/>
                  </a:schemeClr>
                </a:solidFill>
              </a:defRPr>
            </a:lvl2pPr>
            <a:lvl3pPr marL="902637" indent="0">
              <a:buNone/>
              <a:defRPr sz="1556">
                <a:solidFill>
                  <a:schemeClr val="tx1">
                    <a:tint val="75000"/>
                  </a:schemeClr>
                </a:solidFill>
              </a:defRPr>
            </a:lvl3pPr>
            <a:lvl4pPr marL="1353949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4pPr>
            <a:lvl5pPr marL="1805264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5pPr>
            <a:lvl6pPr marL="2256586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6pPr>
            <a:lvl7pPr marL="2707908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7pPr>
            <a:lvl8pPr marL="3159223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8pPr>
            <a:lvl9pPr marL="3610545" indent="0">
              <a:buNone/>
              <a:defRPr sz="14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20870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132" y="745115"/>
            <a:ext cx="8748579" cy="1261535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62123" y="2006604"/>
            <a:ext cx="3951540" cy="4275667"/>
          </a:xfrm>
        </p:spPr>
        <p:txBody>
          <a:bodyPr/>
          <a:lstStyle>
            <a:lvl1pPr>
              <a:defRPr sz="2778"/>
            </a:lvl1pPr>
            <a:lvl2pPr>
              <a:defRPr sz="2333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2006604"/>
            <a:ext cx="3977879" cy="4275667"/>
          </a:xfrm>
        </p:spPr>
        <p:txBody>
          <a:bodyPr/>
          <a:lstStyle>
            <a:lvl1pPr>
              <a:defRPr sz="2778"/>
            </a:lvl1pPr>
            <a:lvl2pPr>
              <a:defRPr sz="2333"/>
            </a:lvl2pPr>
            <a:lvl3pPr>
              <a:defRPr sz="2000"/>
            </a:lvl3pPr>
            <a:lvl4pPr>
              <a:defRPr sz="1778"/>
            </a:lvl4pPr>
            <a:lvl5pPr>
              <a:defRPr sz="1778"/>
            </a:lvl5pPr>
            <a:lvl6pPr>
              <a:defRPr sz="1778"/>
            </a:lvl6pPr>
            <a:lvl7pPr>
              <a:defRPr sz="1778"/>
            </a:lvl7pPr>
            <a:lvl8pPr>
              <a:defRPr sz="1778"/>
            </a:lvl8pPr>
            <a:lvl9pPr>
              <a:defRPr sz="177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32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40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11" y="1535167"/>
            <a:ext cx="4376871" cy="639761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51321" indent="0">
              <a:buNone/>
              <a:defRPr sz="2000" b="1"/>
            </a:lvl2pPr>
            <a:lvl3pPr marL="902637" indent="0">
              <a:buNone/>
              <a:defRPr sz="1778" b="1"/>
            </a:lvl3pPr>
            <a:lvl4pPr marL="1353949" indent="0">
              <a:buNone/>
              <a:defRPr sz="1556" b="1"/>
            </a:lvl4pPr>
            <a:lvl5pPr marL="1805264" indent="0">
              <a:buNone/>
              <a:defRPr sz="1556" b="1"/>
            </a:lvl5pPr>
            <a:lvl6pPr marL="2256586" indent="0">
              <a:buNone/>
              <a:defRPr sz="1556" b="1"/>
            </a:lvl6pPr>
            <a:lvl7pPr marL="2707908" indent="0">
              <a:buNone/>
              <a:defRPr sz="1556" b="1"/>
            </a:lvl7pPr>
            <a:lvl8pPr marL="3159223" indent="0">
              <a:buNone/>
              <a:defRPr sz="1556" b="1"/>
            </a:lvl8pPr>
            <a:lvl9pPr marL="3610545" indent="0">
              <a:buNone/>
              <a:defRPr sz="15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11" y="2174875"/>
            <a:ext cx="4376871" cy="395128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778"/>
            </a:lvl3pPr>
            <a:lvl4pPr>
              <a:defRPr sz="1556"/>
            </a:lvl4pPr>
            <a:lvl5pPr>
              <a:defRPr sz="1556"/>
            </a:lvl5pPr>
            <a:lvl6pPr>
              <a:defRPr sz="1556"/>
            </a:lvl6pPr>
            <a:lvl7pPr>
              <a:defRPr sz="1556"/>
            </a:lvl7pPr>
            <a:lvl8pPr>
              <a:defRPr sz="1556"/>
            </a:lvl8pPr>
            <a:lvl9pPr>
              <a:defRPr sz="1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200" y="1535167"/>
            <a:ext cx="4378589" cy="639761"/>
          </a:xfrm>
        </p:spPr>
        <p:txBody>
          <a:bodyPr anchor="b"/>
          <a:lstStyle>
            <a:lvl1pPr marL="0" indent="0">
              <a:buNone/>
              <a:defRPr sz="2333" b="1"/>
            </a:lvl1pPr>
            <a:lvl2pPr marL="451321" indent="0">
              <a:buNone/>
              <a:defRPr sz="2000" b="1"/>
            </a:lvl2pPr>
            <a:lvl3pPr marL="902637" indent="0">
              <a:buNone/>
              <a:defRPr sz="1778" b="1"/>
            </a:lvl3pPr>
            <a:lvl4pPr marL="1353949" indent="0">
              <a:buNone/>
              <a:defRPr sz="1556" b="1"/>
            </a:lvl4pPr>
            <a:lvl5pPr marL="1805264" indent="0">
              <a:buNone/>
              <a:defRPr sz="1556" b="1"/>
            </a:lvl5pPr>
            <a:lvl6pPr marL="2256586" indent="0">
              <a:buNone/>
              <a:defRPr sz="1556" b="1"/>
            </a:lvl6pPr>
            <a:lvl7pPr marL="2707908" indent="0">
              <a:buNone/>
              <a:defRPr sz="1556" b="1"/>
            </a:lvl7pPr>
            <a:lvl8pPr marL="3159223" indent="0">
              <a:buNone/>
              <a:defRPr sz="1556" b="1"/>
            </a:lvl8pPr>
            <a:lvl9pPr marL="3610545" indent="0">
              <a:buNone/>
              <a:defRPr sz="1556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200" y="2174875"/>
            <a:ext cx="4378589" cy="3951288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778"/>
            </a:lvl3pPr>
            <a:lvl4pPr>
              <a:defRPr sz="1556"/>
            </a:lvl4pPr>
            <a:lvl5pPr>
              <a:defRPr sz="1556"/>
            </a:lvl5pPr>
            <a:lvl6pPr>
              <a:defRPr sz="1556"/>
            </a:lvl6pPr>
            <a:lvl7pPr>
              <a:defRPr sz="1556"/>
            </a:lvl7pPr>
            <a:lvl8pPr>
              <a:defRPr sz="1556"/>
            </a:lvl8pPr>
            <a:lvl9pPr>
              <a:defRPr sz="155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514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92" y="1037861"/>
            <a:ext cx="8193039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3732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0379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36" y="273109"/>
            <a:ext cx="3259006" cy="116204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2"/>
          </a:xfrm>
        </p:spPr>
        <p:txBody>
          <a:bodyPr/>
          <a:lstStyle>
            <a:lvl1pPr>
              <a:defRPr sz="3222"/>
            </a:lvl1pPr>
            <a:lvl2pPr>
              <a:defRPr sz="2778"/>
            </a:lvl2pPr>
            <a:lvl3pPr>
              <a:defRPr sz="2333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36" y="1435104"/>
            <a:ext cx="3259006" cy="4691063"/>
          </a:xfrm>
        </p:spPr>
        <p:txBody>
          <a:bodyPr/>
          <a:lstStyle>
            <a:lvl1pPr marL="0" indent="0">
              <a:buNone/>
              <a:defRPr sz="1444"/>
            </a:lvl1pPr>
            <a:lvl2pPr marL="451321" indent="0">
              <a:buNone/>
              <a:defRPr sz="1222"/>
            </a:lvl2pPr>
            <a:lvl3pPr marL="902637" indent="0">
              <a:buNone/>
              <a:defRPr sz="1000"/>
            </a:lvl3pPr>
            <a:lvl4pPr marL="1353949" indent="0">
              <a:buNone/>
              <a:defRPr sz="889"/>
            </a:lvl4pPr>
            <a:lvl5pPr marL="1805264" indent="0">
              <a:buNone/>
              <a:defRPr sz="889"/>
            </a:lvl5pPr>
            <a:lvl6pPr marL="2256586" indent="0">
              <a:buNone/>
              <a:defRPr sz="889"/>
            </a:lvl6pPr>
            <a:lvl7pPr marL="2707908" indent="0">
              <a:buNone/>
              <a:defRPr sz="889"/>
            </a:lvl7pPr>
            <a:lvl8pPr marL="3159223" indent="0">
              <a:buNone/>
              <a:defRPr sz="889"/>
            </a:lvl8pPr>
            <a:lvl9pPr marL="3610545" indent="0">
              <a:buNone/>
              <a:defRPr sz="88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5697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1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22"/>
            </a:lvl1pPr>
            <a:lvl2pPr marL="451321" indent="0">
              <a:buNone/>
              <a:defRPr sz="2778"/>
            </a:lvl2pPr>
            <a:lvl3pPr marL="902637" indent="0">
              <a:buNone/>
              <a:defRPr sz="2333"/>
            </a:lvl3pPr>
            <a:lvl4pPr marL="1353949" indent="0">
              <a:buNone/>
              <a:defRPr sz="2000"/>
            </a:lvl4pPr>
            <a:lvl5pPr marL="1805264" indent="0">
              <a:buNone/>
              <a:defRPr sz="2000"/>
            </a:lvl5pPr>
            <a:lvl6pPr marL="2256586" indent="0">
              <a:buNone/>
              <a:defRPr sz="2000"/>
            </a:lvl6pPr>
            <a:lvl7pPr marL="2707908" indent="0">
              <a:buNone/>
              <a:defRPr sz="2000"/>
            </a:lvl7pPr>
            <a:lvl8pPr marL="3159223" indent="0">
              <a:buNone/>
              <a:defRPr sz="2000"/>
            </a:lvl8pPr>
            <a:lvl9pPr marL="3610545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87"/>
            <a:ext cx="5943600" cy="804863"/>
          </a:xfrm>
        </p:spPr>
        <p:txBody>
          <a:bodyPr/>
          <a:lstStyle>
            <a:lvl1pPr marL="0" indent="0">
              <a:buNone/>
              <a:defRPr sz="1444"/>
            </a:lvl1pPr>
            <a:lvl2pPr marL="451321" indent="0">
              <a:buNone/>
              <a:defRPr sz="1222"/>
            </a:lvl2pPr>
            <a:lvl3pPr marL="902637" indent="0">
              <a:buNone/>
              <a:defRPr sz="1000"/>
            </a:lvl3pPr>
            <a:lvl4pPr marL="1353949" indent="0">
              <a:buNone/>
              <a:defRPr sz="889"/>
            </a:lvl4pPr>
            <a:lvl5pPr marL="1805264" indent="0">
              <a:buNone/>
              <a:defRPr sz="889"/>
            </a:lvl5pPr>
            <a:lvl6pPr marL="2256586" indent="0">
              <a:buNone/>
              <a:defRPr sz="889"/>
            </a:lvl6pPr>
            <a:lvl7pPr marL="2707908" indent="0">
              <a:buNone/>
              <a:defRPr sz="889"/>
            </a:lvl7pPr>
            <a:lvl8pPr marL="3159223" indent="0">
              <a:buNone/>
              <a:defRPr sz="889"/>
            </a:lvl8pPr>
            <a:lvl9pPr marL="3610545" indent="0">
              <a:buNone/>
              <a:defRPr sz="889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653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594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83" y="303215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85" y="303215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79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849" y="489551"/>
            <a:ext cx="7955978" cy="111012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83849" y="1599675"/>
            <a:ext cx="7955978" cy="4836452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9017754" y="6041605"/>
            <a:ext cx="672068" cy="63209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4C04AE3-E534-4CC9-9485-637EF95E0D1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672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7"/>
            <a:ext cx="9904280" cy="685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18"/>
            <a:ext cx="8420100" cy="1470025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338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419994" y="5126357"/>
            <a:ext cx="1000918" cy="37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/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defTabSz="815975" eaLnBrk="1" hangingPunct="1">
              <a:defRPr/>
            </a:pPr>
            <a:endParaRPr lang="ru-RU" smtClean="0">
              <a:solidFill>
                <a:prstClr val="black"/>
              </a:solidFill>
              <a:ea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12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4A33CF-D9D7-4F2E-AD83-2EC7DC59631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066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12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2" y="501070"/>
            <a:ext cx="7949392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AEBCEB-D75C-40E5-A253-78A65996276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290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12" y="1012536"/>
            <a:ext cx="7930747" cy="2024629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12" y="3429723"/>
            <a:ext cx="7930747" cy="300640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B97160-6F40-4BE7-9C8B-933A381BB4C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5319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71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94" y="1606873"/>
            <a:ext cx="3922494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4" y="1606873"/>
            <a:ext cx="3948639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AAB7E7-26ED-4DFA-88ED-7B2D1F15E612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571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7" y="501071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09" y="1606872"/>
            <a:ext cx="3980983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209" y="2174876"/>
            <a:ext cx="3980983" cy="426124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3" y="1606872"/>
            <a:ext cx="3886810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3" y="2188098"/>
            <a:ext cx="3886810" cy="424802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3D44E-3E06-4592-8895-DB33DFA9D36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0323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8" y="501071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372986-2FCF-4468-95C0-344CE5DA7F9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7781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44" y="5873116"/>
            <a:ext cx="613966" cy="653414"/>
          </a:xfrm>
        </p:spPr>
        <p:txBody>
          <a:bodyPr/>
          <a:lstStyle>
            <a:lvl1pPr>
              <a:defRPr/>
            </a:lvl1pPr>
          </a:lstStyle>
          <a:p>
            <a:fld id="{5A7CCBB7-A070-4DE7-9380-EF039A908660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18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5"/>
            <a:ext cx="3259006" cy="11620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4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72D7D-A989-47B1-9B52-C68366835C9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080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67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B2044-EE63-44D6-8D51-8CB9252DB806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077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C9C67-DEB4-4E2A-9BCB-D6D47D71225B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543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83" y="303215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85" y="303215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6F62E-187A-4A5E-868C-B232F9467CDF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31934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7"/>
            <a:ext cx="9904280" cy="685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705"/>
            <a:ext cx="8420100" cy="1470025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90679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6419994" y="5126357"/>
            <a:ext cx="1000918" cy="377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561" tIns="35780" rIns="71561" bIns="35780"/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defTabSz="815975" eaLnBrk="1" hangingPunct="1">
              <a:defRPr/>
            </a:pPr>
            <a:endParaRPr lang="ru-RU" smtClean="0">
              <a:solidFill>
                <a:prstClr val="black"/>
              </a:solidFill>
              <a:ea typeface="+mn-ea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01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64A33CF-D9D7-4F2E-AD83-2EC7DC59631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6128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201" y="1606871"/>
            <a:ext cx="7930747" cy="4829254"/>
          </a:xfrm>
        </p:spPr>
        <p:txBody>
          <a:bodyPr/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2" y="501070"/>
            <a:ext cx="7949392" cy="1105802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7AEBCEB-D75C-40E5-A253-78A65996276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98014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" y="5"/>
            <a:ext cx="9904281" cy="685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201" y="1012522"/>
            <a:ext cx="7930747" cy="2024629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201" y="3429723"/>
            <a:ext cx="7930747" cy="3006404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0B97160-6F40-4BE7-9C8B-933A381BB4C5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6669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71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94" y="1606873"/>
            <a:ext cx="3922494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4" y="1606873"/>
            <a:ext cx="3948639" cy="4695797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1AAB7E7-26ED-4DFA-88ED-7B2D1F15E612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5086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7" y="501071"/>
            <a:ext cx="8519513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8" y="1606872"/>
            <a:ext cx="3980983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98" y="2174876"/>
            <a:ext cx="3980983" cy="426124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3" y="1606872"/>
            <a:ext cx="3886810" cy="568003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3" y="2188098"/>
            <a:ext cx="3886810" cy="424802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73D44E-3E06-4592-8895-DB33DFA9D36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7987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" y="1906"/>
            <a:ext cx="9904280" cy="6856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99" y="501071"/>
            <a:ext cx="8519513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1372986-2FCF-4468-95C0-344CE5DA7F9A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7789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37" y="5873116"/>
            <a:ext cx="613966" cy="653414"/>
          </a:xfrm>
        </p:spPr>
        <p:txBody>
          <a:bodyPr/>
          <a:lstStyle>
            <a:lvl1pPr>
              <a:defRPr/>
            </a:lvl1pPr>
          </a:lstStyle>
          <a:p>
            <a:fld id="{5A7CCBB7-A070-4DE7-9380-EF039A908660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6831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3" y="273055"/>
            <a:ext cx="3259006" cy="1162049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3" y="1435104"/>
            <a:ext cx="3259006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472D7D-A989-47B1-9B52-C68366835C97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4480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53"/>
            <a:ext cx="5943600" cy="804863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0B2044-EE63-44D6-8D51-8CB9252DB806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421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C9C67-DEB4-4E2A-9BCB-D6D47D71225B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9596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75" y="303215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82" y="303215"/>
            <a:ext cx="7654792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6F62E-187A-4A5E-868C-B232F9467CDF}" type="slidenum">
              <a:rPr lang="ru-RU" altLang="ru-RU">
                <a:solidFill>
                  <a:prstClr val="white"/>
                </a:solidFill>
              </a:rPr>
              <a:pPr/>
              <a:t>‹#›</a:t>
            </a:fld>
            <a:endParaRPr lang="ru-RU" alt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8375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-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0"/>
            <a:ext cx="99044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3363691"/>
            <a:ext cx="8420100" cy="1470025"/>
          </a:xfrm>
        </p:spPr>
        <p:txBody>
          <a:bodyPr>
            <a:normAutofit/>
          </a:bodyPr>
          <a:lstStyle>
            <a:lvl1pPr>
              <a:defRPr sz="5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4865834"/>
            <a:ext cx="69342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900" b="0">
                <a:solidFill>
                  <a:schemeClr val="bg1"/>
                </a:solidFill>
                <a:latin typeface="+mj-lt"/>
              </a:defRPr>
            </a:lvl1pPr>
            <a:lvl2pPr marL="4789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8607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19850" y="5127625"/>
            <a:ext cx="1001713" cy="376238"/>
          </a:xfrm>
          <a:prstGeom prst="rect">
            <a:avLst/>
          </a:prstGeom>
          <a:noFill/>
          <a:ln>
            <a:noFill/>
          </a:ln>
          <a:extLst/>
        </p:spPr>
        <p:txBody>
          <a:bodyPr lIns="83969" tIns="41985" rIns="83969" bIns="41985"/>
          <a:lstStyle>
            <a:lvl1pPr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742950" indent="-28575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1143000" indent="-22860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1600200" indent="-22860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2057400" indent="-228600" eaLnBrk="0" hangingPunct="0"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5pPr>
            <a:lvl6pPr marL="25146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6pPr>
            <a:lvl7pPr marL="29718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7pPr>
            <a:lvl8pPr marL="34290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8pPr>
            <a:lvl9pPr marL="3886200" indent="-228600" defTabSz="582613" eaLnBrk="0" fontAlgn="base" hangingPunct="0">
              <a:spcBef>
                <a:spcPct val="0"/>
              </a:spcBef>
              <a:spcAft>
                <a:spcPct val="0"/>
              </a:spcAft>
              <a:defRPr sz="27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lvl9pPr>
          </a:lstStyle>
          <a:p>
            <a:pPr eaLnBrk="1" hangingPunct="1">
              <a:defRPr/>
            </a:pPr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89" y="1606871"/>
            <a:ext cx="7930745" cy="4829253"/>
          </a:xfrm>
        </p:spPr>
        <p:txBody>
          <a:bodyPr/>
          <a:lstStyle>
            <a:lvl1pPr marL="333837" indent="0">
              <a:buFontTx/>
              <a:buNone/>
              <a:defRPr b="1">
                <a:latin typeface="+mj-lt"/>
              </a:defRPr>
            </a:lvl1pPr>
            <a:lvl2pPr marL="330921" indent="2916">
              <a:defRPr>
                <a:latin typeface="+mj-lt"/>
              </a:defRPr>
            </a:lvl2pPr>
            <a:lvl3pPr marL="577289" indent="-239079">
              <a:tabLst/>
              <a:defRPr>
                <a:latin typeface="+mj-lt"/>
              </a:defRPr>
            </a:lvl3pPr>
            <a:lvl4pPr marL="0" indent="330921">
              <a:lnSpc>
                <a:spcPts val="1653"/>
              </a:lnSpc>
              <a:spcBef>
                <a:spcPts val="367"/>
              </a:spcBef>
              <a:defRPr>
                <a:latin typeface="+mj-lt"/>
              </a:defRPr>
            </a:lvl4pPr>
            <a:lvl5pPr>
              <a:lnSpc>
                <a:spcPts val="1653"/>
              </a:lnSpc>
              <a:spcBef>
                <a:spcPts val="367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891187" y="501071"/>
            <a:ext cx="7948625" cy="1105803"/>
          </a:xfrm>
        </p:spPr>
        <p:txBody>
          <a:bodyPr/>
          <a:lstStyle>
            <a:lvl1pPr marL="0" marR="0" indent="0" defTabSz="9578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6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4FC34-1277-4CDD-9F9A-1D5AEF1A5DA2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83122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4413" cy="685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91189" y="1606871"/>
            <a:ext cx="7930745" cy="4829253"/>
          </a:xfrm>
        </p:spPr>
        <p:txBody>
          <a:bodyPr/>
          <a:lstStyle>
            <a:lvl1pPr marL="333837" indent="0">
              <a:buFontTx/>
              <a:buNone/>
              <a:defRPr b="1">
                <a:latin typeface="+mj-lt"/>
              </a:defRPr>
            </a:lvl1pPr>
            <a:lvl2pPr marL="333837" indent="0">
              <a:defRPr>
                <a:latin typeface="+mj-lt"/>
              </a:defRPr>
            </a:lvl2pPr>
            <a:lvl3pPr marL="577289" indent="-239079">
              <a:defRPr>
                <a:latin typeface="+mj-lt"/>
              </a:defRPr>
            </a:lvl3pPr>
            <a:lvl4pPr marL="0" indent="330921">
              <a:defRPr>
                <a:latin typeface="+mj-lt"/>
              </a:defRPr>
            </a:lvl4pPr>
            <a:lvl5pPr marL="1317852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890421" y="501071"/>
            <a:ext cx="7949392" cy="1105803"/>
          </a:xfrm>
        </p:spPr>
        <p:txBody>
          <a:bodyPr/>
          <a:lstStyle>
            <a:lvl1pPr marL="0" marR="0" indent="0" defTabSz="95783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0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dirty="0" smtClean="0"/>
          </a:p>
        </p:txBody>
      </p:sp>
      <p:sp>
        <p:nvSpPr>
          <p:cNvPr id="5" name="Номер слайда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AD128-D4E9-4AC4-97CA-398B8B0AEC0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67869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904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9" y="1012506"/>
            <a:ext cx="7930745" cy="2024630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89" y="3429720"/>
            <a:ext cx="7930745" cy="3006404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5783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367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3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FCE9E-6CFF-4B53-906A-C842E3BA552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77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7" y="501068"/>
            <a:ext cx="7948625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1188" y="1606873"/>
            <a:ext cx="3922494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91176" y="1606873"/>
            <a:ext cx="3948639" cy="4695797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6" name="Номер слайда 1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7427E-71D1-4B67-BAC2-99CAAFDEC726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75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7"/>
            <a:ext cx="8519512" cy="1105804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1190" y="1606873"/>
            <a:ext cx="3980983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91190" y="2174876"/>
            <a:ext cx="3980983" cy="42612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953003" y="1606873"/>
            <a:ext cx="3886809" cy="568003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9" indent="0">
              <a:buNone/>
              <a:defRPr sz="2100" b="1"/>
            </a:lvl2pPr>
            <a:lvl3pPr marL="957838" indent="0">
              <a:buNone/>
              <a:defRPr sz="1900" b="1"/>
            </a:lvl3pPr>
            <a:lvl4pPr marL="1436757" indent="0">
              <a:buNone/>
              <a:defRPr sz="1700" b="1"/>
            </a:lvl4pPr>
            <a:lvl5pPr marL="1915677" indent="0">
              <a:buNone/>
              <a:defRPr sz="1700" b="1"/>
            </a:lvl5pPr>
            <a:lvl6pPr marL="2394596" indent="0">
              <a:buNone/>
              <a:defRPr sz="1700" b="1"/>
            </a:lvl6pPr>
            <a:lvl7pPr marL="2873515" indent="0">
              <a:buNone/>
              <a:defRPr sz="1700" b="1"/>
            </a:lvl7pPr>
            <a:lvl8pPr marL="3352434" indent="0">
              <a:buNone/>
              <a:defRPr sz="1700" b="1"/>
            </a:lvl8pPr>
            <a:lvl9pPr marL="3831353" indent="0">
              <a:buNone/>
              <a:defRPr sz="1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53003" y="2188098"/>
            <a:ext cx="3886809" cy="424802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86D6D-5FC0-4FED-A1D8-A110903CA3E1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6692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1588"/>
            <a:ext cx="9904412" cy="685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88" y="501068"/>
            <a:ext cx="8519512" cy="1105804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4823F-7A5E-42C0-AB42-23BBCC289CD0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7441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874125" y="5872163"/>
            <a:ext cx="614363" cy="654050"/>
          </a:xfrm>
        </p:spPr>
        <p:txBody>
          <a:bodyPr/>
          <a:lstStyle>
            <a:lvl1pPr algn="ctr">
              <a:defRPr sz="2500" i="0">
                <a:solidFill>
                  <a:schemeClr val="bg1"/>
                </a:solidFill>
                <a:latin typeface="+mj-lt"/>
              </a:defRPr>
            </a:lvl1pPr>
          </a:lstStyle>
          <a:p>
            <a:pPr>
              <a:defRPr/>
            </a:pPr>
            <a:fld id="{10CCF05F-2EC6-4012-9342-6CD2461FB69F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94015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2" y="273050"/>
            <a:ext cx="3259006" cy="1162050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2" y="273052"/>
            <a:ext cx="5537730" cy="5853113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2" y="1435101"/>
            <a:ext cx="3259006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0A8BB-4502-492B-B03C-25580B2BE38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22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00"/>
            </a:lvl1pPr>
            <a:lvl2pPr marL="478919" indent="0">
              <a:buNone/>
              <a:defRPr sz="2900"/>
            </a:lvl2pPr>
            <a:lvl3pPr marL="957838" indent="0">
              <a:buNone/>
              <a:defRPr sz="2500"/>
            </a:lvl3pPr>
            <a:lvl4pPr marL="1436757" indent="0">
              <a:buNone/>
              <a:defRPr sz="2100"/>
            </a:lvl4pPr>
            <a:lvl5pPr marL="1915677" indent="0">
              <a:buNone/>
              <a:defRPr sz="2100"/>
            </a:lvl5pPr>
            <a:lvl6pPr marL="2394596" indent="0">
              <a:buNone/>
              <a:defRPr sz="2100"/>
            </a:lvl6pPr>
            <a:lvl7pPr marL="2873515" indent="0">
              <a:buNone/>
              <a:defRPr sz="2100"/>
            </a:lvl7pPr>
            <a:lvl8pPr marL="3352434" indent="0">
              <a:buNone/>
              <a:defRPr sz="2100"/>
            </a:lvl8pPr>
            <a:lvl9pPr marL="3831353" indent="0">
              <a:buNone/>
              <a:defRPr sz="21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00"/>
            </a:lvl1pPr>
            <a:lvl2pPr marL="478919" indent="0">
              <a:buNone/>
              <a:defRPr sz="1300"/>
            </a:lvl2pPr>
            <a:lvl3pPr marL="957838" indent="0">
              <a:buNone/>
              <a:defRPr sz="1000"/>
            </a:lvl3pPr>
            <a:lvl4pPr marL="1436757" indent="0">
              <a:buNone/>
              <a:defRPr sz="900"/>
            </a:lvl4pPr>
            <a:lvl5pPr marL="1915677" indent="0">
              <a:buNone/>
              <a:defRPr sz="900"/>
            </a:lvl5pPr>
            <a:lvl6pPr marL="2394596" indent="0">
              <a:buNone/>
              <a:defRPr sz="900"/>
            </a:lvl6pPr>
            <a:lvl7pPr marL="2873515" indent="0">
              <a:buNone/>
              <a:defRPr sz="900"/>
            </a:lvl7pPr>
            <a:lvl8pPr marL="3352434" indent="0">
              <a:buNone/>
              <a:defRPr sz="900"/>
            </a:lvl8pPr>
            <a:lvl9pPr marL="383135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D0563-9A32-4154-9080-FD932944B469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18790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116AE-E42F-4B9F-A8F3-D0D4AC4A016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5364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399465" y="303213"/>
            <a:ext cx="2605485" cy="645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79574" y="303213"/>
            <a:ext cx="7654791" cy="64516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7AA2-894D-4288-A8A7-12E2A5131DAA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95553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652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3.png"/>
          <p:cNvPicPr>
            <a:picLocks noChangeAspect="1" noChangeArrowheads="1"/>
          </p:cNvPicPr>
          <p:nvPr/>
        </p:nvPicPr>
        <p:blipFill>
          <a:blip r:embed="rId18" cstate="print"/>
          <a:stretch>
            <a:fillRect/>
          </a:stretch>
        </p:blipFill>
        <p:spPr bwMode="auto">
          <a:xfrm>
            <a:off x="1" y="1563"/>
            <a:ext cx="9905998" cy="685719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120" y="745099"/>
            <a:ext cx="8268759" cy="1234645"/>
          </a:xfrm>
          <a:prstGeom prst="rect">
            <a:avLst/>
          </a:prstGeom>
        </p:spPr>
        <p:txBody>
          <a:bodyPr vert="horz" lIns="81245" tIns="40623" rIns="81245" bIns="40623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62173" y="1988839"/>
            <a:ext cx="8268758" cy="4293427"/>
          </a:xfrm>
          <a:prstGeom prst="rect">
            <a:avLst/>
          </a:prstGeom>
        </p:spPr>
        <p:txBody>
          <a:bodyPr vert="horz" lIns="81245" tIns="40623" rIns="81245" bIns="40623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7" y="6356384"/>
            <a:ext cx="2311400" cy="365125"/>
          </a:xfrm>
          <a:prstGeom prst="rect">
            <a:avLst/>
          </a:prstGeom>
        </p:spPr>
        <p:txBody>
          <a:bodyPr vert="horz" lIns="81245" tIns="40623" rIns="81245" bIns="40623" rtlCol="0" anchor="ctr"/>
          <a:lstStyle>
            <a:lvl1pPr algn="l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70" y="6356384"/>
            <a:ext cx="3136900" cy="365125"/>
          </a:xfrm>
          <a:prstGeom prst="rect">
            <a:avLst/>
          </a:prstGeom>
        </p:spPr>
        <p:txBody>
          <a:bodyPr vert="horz" lIns="81245" tIns="40623" rIns="81245" bIns="40623" rtlCol="0" anchor="ctr"/>
          <a:lstStyle>
            <a:lvl1pPr algn="ctr">
              <a:defRPr sz="122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03804" y="5864229"/>
            <a:ext cx="545551" cy="684776"/>
          </a:xfrm>
          <a:prstGeom prst="rect">
            <a:avLst/>
          </a:prstGeom>
        </p:spPr>
        <p:txBody>
          <a:bodyPr vert="horz" lIns="81245" tIns="40623" rIns="81245" bIns="40623" rtlCol="0" anchor="ctr"/>
          <a:lstStyle>
            <a:lvl1pPr algn="ctr">
              <a:lnSpc>
                <a:spcPts val="2086"/>
              </a:lnSpc>
              <a:defRPr sz="2333">
                <a:solidFill>
                  <a:schemeClr val="bg1"/>
                </a:solidFill>
                <a:latin typeface="+mn-lt"/>
              </a:defRPr>
            </a:lvl1pPr>
          </a:lstStyle>
          <a:p>
            <a:pPr defTabSz="902637" fontAlgn="auto">
              <a:spcBef>
                <a:spcPts val="0"/>
              </a:spcBef>
              <a:spcAft>
                <a:spcPts val="0"/>
              </a:spcAft>
            </a:pPr>
            <a:fld id="{E20E89E6-FE54-4E13-859C-1FA908D70D39}" type="slidenum">
              <a:rPr lang="ru-RU" smtClean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pPr defTabSz="902637"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946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  <p:sldLayoutId id="2147483976" r:id="rId6"/>
    <p:sldLayoutId id="2147483977" r:id="rId7"/>
    <p:sldLayoutId id="2147483978" r:id="rId8"/>
    <p:sldLayoutId id="2147483979" r:id="rId9"/>
    <p:sldLayoutId id="2147483980" r:id="rId10"/>
    <p:sldLayoutId id="2147483981" r:id="rId11"/>
    <p:sldLayoutId id="2147483982" r:id="rId12"/>
    <p:sldLayoutId id="2147483983" r:id="rId13"/>
    <p:sldLayoutId id="2147483984" r:id="rId14"/>
    <p:sldLayoutId id="2147483985" r:id="rId15"/>
    <p:sldLayoutId id="2147483986" r:id="rId16"/>
  </p:sldLayoutIdLst>
  <p:hf hdr="0" dt="0"/>
  <p:txStyles>
    <p:titleStyle>
      <a:lvl1pPr algn="l" defTabSz="902637" rtl="0" eaLnBrk="1" latinLnBrk="0" hangingPunct="1">
        <a:spcBef>
          <a:spcPct val="0"/>
        </a:spcBef>
        <a:buNone/>
        <a:defRPr sz="4222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14591" indent="0" algn="l" defTabSz="902637" rtl="0" eaLnBrk="1" latinLnBrk="0" hangingPunct="1">
        <a:spcBef>
          <a:spcPct val="20000"/>
        </a:spcBef>
        <a:buFont typeface="+mj-lt"/>
        <a:buNone/>
        <a:defRPr sz="2667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14591" indent="0" algn="l" defTabSz="902637" rtl="0" eaLnBrk="1" latinLnBrk="0" hangingPunct="1">
        <a:spcBef>
          <a:spcPct val="20000"/>
        </a:spcBef>
        <a:buFont typeface="Arial" pitchFamily="34" charset="0"/>
        <a:buNone/>
        <a:defRPr sz="2222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616835" indent="-225303" algn="l" defTabSz="902637" rtl="0" eaLnBrk="1" latinLnBrk="0" hangingPunct="1">
        <a:spcBef>
          <a:spcPct val="20000"/>
        </a:spcBef>
        <a:buFont typeface="Arial" pitchFamily="34" charset="0"/>
        <a:buChar char="•"/>
        <a:defRPr sz="2222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11851" algn="just" defTabSz="902637" rtl="0" eaLnBrk="1" latinLnBrk="0" hangingPunct="1">
        <a:lnSpc>
          <a:spcPts val="2110"/>
        </a:lnSpc>
        <a:spcBef>
          <a:spcPts val="444"/>
        </a:spcBef>
        <a:buFont typeface="Arial" pitchFamily="34" charset="0"/>
        <a:buNone/>
        <a:tabLst/>
        <a:defRPr sz="1778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241895" indent="0" algn="l" defTabSz="902637" rtl="0" eaLnBrk="1" latinLnBrk="0" hangingPunct="1">
        <a:lnSpc>
          <a:spcPts val="2000"/>
        </a:lnSpc>
        <a:spcBef>
          <a:spcPts val="444"/>
        </a:spcBef>
        <a:buFont typeface="Arial" pitchFamily="34" charset="0"/>
        <a:buNone/>
        <a:defRPr sz="1556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482249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33565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84883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36199" indent="-225661" algn="l" defTabSz="90263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1pPr>
      <a:lvl2pPr marL="451321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2pPr>
      <a:lvl3pPr marL="902637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3pPr>
      <a:lvl4pPr marL="1353949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4pPr>
      <a:lvl5pPr marL="1805264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5pPr>
      <a:lvl6pPr marL="2256586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6pPr>
      <a:lvl7pPr marL="2707908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7pPr>
      <a:lvl8pPr marL="3159223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8pPr>
      <a:lvl9pPr marL="3610545" algn="l" defTabSz="902637" rtl="0" eaLnBrk="1" latinLnBrk="0" hangingPunct="1">
        <a:defRPr sz="17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3973" y="489586"/>
            <a:ext cx="7955756" cy="111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3973" y="1600204"/>
            <a:ext cx="7955756" cy="4836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7" y="6356986"/>
            <a:ext cx="23114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70" y="6356986"/>
            <a:ext cx="31369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611" y="6040756"/>
            <a:ext cx="670719" cy="632460"/>
          </a:xfrm>
          <a:prstGeom prst="rect">
            <a:avLst/>
          </a:prstGeom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1875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5975"/>
            <a:fld id="{4013B3F9-4A5B-420F-BFD2-4FE8E87344A7}" type="slidenum">
              <a:rPr lang="ru-RU" altLang="ru-RU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defTabSz="815975"/>
              <a:t>‹#›</a:t>
            </a:fld>
            <a:endParaRPr lang="ru-RU" altLang="ru-RU">
              <a:solidFill>
                <a:prstClr val="white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936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</p:sldLayoutIdLst>
  <p:hf hdr="0" ftr="0" dt="0"/>
  <p:txStyles>
    <p:titleStyle>
      <a:lvl1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2pPr>
      <a:lvl3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3pPr>
      <a:lvl4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4pPr>
      <a:lvl5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5pPr>
      <a:lvl6pPr marL="4572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9pPr>
    </p:titleStyle>
    <p:bodyStyle>
      <a:lvl1pPr marL="284163" indent="-284163" algn="l" defTabSz="815975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28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indent="173038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319213" algn="just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–"/>
        <a:defRPr sz="13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indent="706438" algn="l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»"/>
        <a:defRPr sz="11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3973" y="489586"/>
            <a:ext cx="7955756" cy="1110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3973" y="1600204"/>
            <a:ext cx="7955756" cy="4836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7" y="6356986"/>
            <a:ext cx="23114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62" y="6356986"/>
            <a:ext cx="3136900" cy="36385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 defTabSz="816296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8600" y="6040756"/>
            <a:ext cx="670719" cy="632460"/>
          </a:xfrm>
          <a:prstGeom prst="rect">
            <a:avLst/>
          </a:prstGeom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1875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5975"/>
            <a:fld id="{4013B3F9-4A5B-420F-BFD2-4FE8E87344A7}" type="slidenum">
              <a:rPr lang="ru-RU" altLang="ru-RU">
                <a:solidFill>
                  <a:prstClr val="white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defTabSz="815975"/>
              <a:t>‹#›</a:t>
            </a:fld>
            <a:endParaRPr lang="ru-RU" altLang="ru-RU">
              <a:solidFill>
                <a:prstClr val="white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424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  <p:sldLayoutId id="2147484055" r:id="rId12"/>
  </p:sldLayoutIdLst>
  <p:hf hdr="0" ftr="0" dt="0"/>
  <p:txStyles>
    <p:titleStyle>
      <a:lvl1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2pPr>
      <a:lvl3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3pPr>
      <a:lvl4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4pPr>
      <a:lvl5pPr algn="l" defTabSz="815975" rtl="0" eaLnBrk="0" fontAlgn="base" hangingPunct="0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5pPr>
      <a:lvl6pPr marL="4572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6pPr>
      <a:lvl7pPr marL="9144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7pPr>
      <a:lvl8pPr marL="13716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8pPr>
      <a:lvl9pPr marL="1828800" algn="l" defTabSz="815975" rtl="0" fontAlgn="base">
        <a:lnSpc>
          <a:spcPts val="4075"/>
        </a:lnSpc>
        <a:spcBef>
          <a:spcPct val="0"/>
        </a:spcBef>
        <a:spcAft>
          <a:spcPct val="0"/>
        </a:spcAft>
        <a:defRPr sz="3300" b="1">
          <a:solidFill>
            <a:srgbClr val="005AA9"/>
          </a:solidFill>
          <a:latin typeface="Calibri" pitchFamily="34" charset="0"/>
        </a:defRPr>
      </a:lvl9pPr>
    </p:titleStyle>
    <p:bodyStyle>
      <a:lvl1pPr marL="284163" indent="-284163" algn="l" defTabSz="815975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sz="2800" kern="1200">
          <a:solidFill>
            <a:srgbClr val="005AA9"/>
          </a:solidFill>
          <a:latin typeface="+mj-lt"/>
          <a:ea typeface="+mn-ea"/>
          <a:cs typeface="+mn-cs"/>
        </a:defRPr>
      </a:lvl1pPr>
      <a:lvl2pPr marL="284163" indent="173038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900" kern="1200">
          <a:solidFill>
            <a:srgbClr val="504F53"/>
          </a:solidFill>
          <a:latin typeface="+mj-lt"/>
          <a:ea typeface="+mn-ea"/>
          <a:cs typeface="+mn-cs"/>
        </a:defRPr>
      </a:lvl2pPr>
      <a:lvl3pPr marL="557213" indent="-203200" algn="l" defTabSz="81597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319213" algn="just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–"/>
        <a:defRPr sz="130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363" indent="706438" algn="l" defTabSz="815975" rtl="0" eaLnBrk="0" fontAlgn="base" hangingPunct="0">
        <a:lnSpc>
          <a:spcPts val="1413"/>
        </a:lnSpc>
        <a:spcBef>
          <a:spcPts val="313"/>
        </a:spcBef>
        <a:spcAft>
          <a:spcPct val="0"/>
        </a:spcAft>
        <a:buFont typeface="Arial" panose="020B0604020202020204" pitchFamily="34" charset="0"/>
        <a:buChar char="»"/>
        <a:defRPr sz="110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4238" y="490538"/>
            <a:ext cx="7954962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4" tIns="47892" rIns="95784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4238" y="1600200"/>
            <a:ext cx="7954962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4" tIns="47892" rIns="95784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 defTabSz="584163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 defTabSz="584163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17000" y="6042025"/>
            <a:ext cx="671513" cy="631825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>
            <a:lvl1pPr algn="ctr" defTabSz="584163">
              <a:lnSpc>
                <a:spcPts val="2204"/>
              </a:lnSpc>
              <a:defRPr sz="25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EE00338-6D4B-4BFC-B1E4-D22BBD0C32E8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21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</p:sldLayoutIdLst>
  <p:txStyles>
    <p:titleStyle>
      <a:lvl1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 kern="1200">
          <a:solidFill>
            <a:srgbClr val="005AA9"/>
          </a:solidFill>
          <a:latin typeface="+mj-lt"/>
          <a:ea typeface="+mj-ea"/>
          <a:cs typeface="+mj-cs"/>
        </a:defRPr>
      </a:lvl1pPr>
      <a:lvl2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2pPr>
      <a:lvl3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3pPr>
      <a:lvl4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4pPr>
      <a:lvl5pPr algn="l" defTabSz="957263" rtl="0" eaLnBrk="0" fontAlgn="base" hangingPunct="0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5pPr>
      <a:lvl6pPr marL="4572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6pPr>
      <a:lvl7pPr marL="9144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7pPr>
      <a:lvl8pPr marL="13716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8pPr>
      <a:lvl9pPr marL="1828800" algn="l" defTabSz="957263" rtl="0" fontAlgn="base">
        <a:lnSpc>
          <a:spcPts val="4775"/>
        </a:lnSpc>
        <a:spcBef>
          <a:spcPct val="0"/>
        </a:spcBef>
        <a:spcAft>
          <a:spcPct val="0"/>
        </a:spcAft>
        <a:defRPr sz="3900" b="1">
          <a:solidFill>
            <a:srgbClr val="005AA9"/>
          </a:solidFill>
          <a:latin typeface="Calibri" pitchFamily="34" charset="0"/>
        </a:defRPr>
      </a:lvl9pPr>
    </p:titleStyle>
    <p:bodyStyle>
      <a:lvl1pPr marL="333375" indent="-333375" algn="l" defTabSz="957263" rtl="0" eaLnBrk="0" fontAlgn="base" hangingPunct="0">
        <a:spcBef>
          <a:spcPct val="20000"/>
        </a:spcBef>
        <a:spcAft>
          <a:spcPct val="0"/>
        </a:spcAft>
        <a:buFont typeface="+mj-lt"/>
        <a:defRPr sz="3300" kern="1200">
          <a:solidFill>
            <a:srgbClr val="005AA9"/>
          </a:solidFill>
          <a:latin typeface="+mj-lt"/>
          <a:ea typeface="+mn-ea"/>
          <a:cs typeface="+mn-cs"/>
        </a:defRPr>
      </a:lvl1pPr>
      <a:lvl2pPr marL="333375" indent="123825" algn="l" defTabSz="957263" rtl="0" eaLnBrk="0" fontAlgn="base" hangingPunct="0">
        <a:spcBef>
          <a:spcPct val="20000"/>
        </a:spcBef>
        <a:spcAft>
          <a:spcPct val="0"/>
        </a:spcAft>
        <a:buFont typeface="Arial" charset="0"/>
        <a:defRPr sz="2200" kern="1200">
          <a:solidFill>
            <a:srgbClr val="504F53"/>
          </a:solidFill>
          <a:latin typeface="+mj-lt"/>
          <a:ea typeface="+mn-ea"/>
          <a:cs typeface="+mn-cs"/>
        </a:defRPr>
      </a:lvl2pPr>
      <a:lvl3pPr marL="654050" indent="-238125" algn="l" defTabSz="957263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200" kern="1200">
          <a:solidFill>
            <a:srgbClr val="504F53"/>
          </a:solidFill>
          <a:latin typeface="+mj-lt"/>
          <a:ea typeface="+mn-ea"/>
          <a:cs typeface="+mn-cs"/>
        </a:defRPr>
      </a:lvl3pPr>
      <a:lvl4pPr marL="1600200" indent="-1270000" algn="just" defTabSz="957263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500" kern="1200">
          <a:solidFill>
            <a:srgbClr val="504F53"/>
          </a:solidFill>
          <a:latin typeface="+mj-lt"/>
          <a:ea typeface="+mn-ea"/>
          <a:cs typeface="+mn-cs"/>
        </a:defRPr>
      </a:lvl4pPr>
      <a:lvl5pPr marL="1317625" indent="511175" algn="l" defTabSz="957263" rtl="0" eaLnBrk="0" fontAlgn="base" hangingPunct="0">
        <a:lnSpc>
          <a:spcPts val="1650"/>
        </a:lnSpc>
        <a:spcBef>
          <a:spcPts val="363"/>
        </a:spcBef>
        <a:spcAft>
          <a:spcPct val="0"/>
        </a:spcAft>
        <a:buFont typeface="Arial" charset="0"/>
        <a:defRPr sz="1300" kern="1200">
          <a:solidFill>
            <a:srgbClr val="8D8C90"/>
          </a:solidFill>
          <a:latin typeface="+mj-lt"/>
          <a:ea typeface="+mn-ea"/>
          <a:cs typeface="+mn-cs"/>
        </a:defRPr>
      </a:lvl5pPr>
      <a:lvl6pPr marL="2634055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5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94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13" indent="-239460" algn="l" defTabSz="957838" rtl="0" eaLnBrk="1" latinLnBrk="0" hangingPunct="1">
        <a:spcBef>
          <a:spcPct val="2000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9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8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7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7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6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5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34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53" algn="l" defTabSz="95783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уведомлений и сроки уплаты НДФЛ в 2023 году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1</a:t>
            </a:fld>
            <a:endParaRPr lang="ru-RU" alt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70290"/>
              </p:ext>
            </p:extLst>
          </p:nvPr>
        </p:nvGraphicFramePr>
        <p:xfrm>
          <a:off x="364827" y="2122696"/>
          <a:ext cx="8661204" cy="30991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4165">
                  <a:extLst>
                    <a:ext uri="{9D8B030D-6E8A-4147-A177-3AD203B41FA5}">
                      <a16:colId xmlns="" xmlns:a16="http://schemas.microsoft.com/office/drawing/2014/main" val="3628266500"/>
                    </a:ext>
                  </a:extLst>
                </a:gridCol>
                <a:gridCol w="2808312">
                  <a:extLst>
                    <a:ext uri="{9D8B030D-6E8A-4147-A177-3AD203B41FA5}">
                      <a16:colId xmlns="" xmlns:a16="http://schemas.microsoft.com/office/drawing/2014/main" val="520987967"/>
                    </a:ext>
                  </a:extLst>
                </a:gridCol>
                <a:gridCol w="2948727">
                  <a:extLst>
                    <a:ext uri="{9D8B030D-6E8A-4147-A177-3AD203B41FA5}">
                      <a16:colId xmlns="" xmlns:a16="http://schemas.microsoft.com/office/drawing/2014/main" val="585538658"/>
                    </a:ext>
                  </a:extLst>
                </a:gridCol>
              </a:tblGrid>
              <a:tr h="117652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 удержания НДФЛ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перечисления НДФЛ </a:t>
                      </a:r>
                    </a:p>
                    <a:p>
                      <a:pPr algn="ctr"/>
                      <a:r>
                        <a:rPr lang="ru-RU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(п. 6 ст. 226 НК РФ в ред. 263-ФЗ)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подачи уведомления </a:t>
                      </a:r>
                    </a:p>
                    <a:p>
                      <a:pPr algn="ctr"/>
                      <a:r>
                        <a:rPr lang="ru-RU" sz="17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(п. 9 ст. 58 НК РФ в ред. 263-ФЗ)</a:t>
                      </a:r>
                      <a:endParaRPr lang="ru-RU" sz="17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extLst>
                  <a:ext uri="{0D108BD9-81ED-4DB2-BD59-A6C34878D82A}">
                    <a16:rowId xmlns="" xmlns:a16="http://schemas.microsoft.com/office/drawing/2014/main" val="2587723348"/>
                  </a:ext>
                </a:extLst>
              </a:tr>
              <a:tr h="368808"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 по 22 января</a:t>
                      </a:r>
                      <a:endParaRPr lang="ru-RU" sz="17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</a:t>
                      </a:r>
                      <a:r>
                        <a:rPr lang="ru-RU" sz="17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28 января</a:t>
                      </a:r>
                      <a:endParaRPr lang="ru-RU" sz="17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 января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="" xmlns:a16="http://schemas.microsoft.com/office/drawing/2014/main" val="2014601227"/>
                  </a:ext>
                </a:extLst>
              </a:tr>
              <a:tr h="886968"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23 числа предшествующего месяца по 22 число текущего месяца</a:t>
                      </a:r>
                      <a:endParaRPr lang="ru-RU" sz="17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28-го числа текущего месяца</a:t>
                      </a:r>
                      <a:endParaRPr lang="ru-RU" sz="1700" b="0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25-го числа текущего месяца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="" xmlns:a16="http://schemas.microsoft.com/office/drawing/2014/main" val="3698400979"/>
                  </a:ext>
                </a:extLst>
              </a:tr>
              <a:tr h="666886">
                <a:tc>
                  <a:txBody>
                    <a:bodyPr/>
                    <a:lstStyle/>
                    <a:p>
                      <a:pPr marL="0" algn="ctr" defTabSz="902637" rtl="0" eaLnBrk="1" latinLnBrk="0" hangingPunct="1"/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 23 по 31 декабря</a:t>
                      </a:r>
                      <a:endParaRPr lang="ru-RU" sz="1700" b="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 gridSpan="2">
                  <a:txBody>
                    <a:bodyPr/>
                    <a:lstStyle/>
                    <a:p>
                      <a:pPr marL="0" algn="ctr" defTabSz="902637" rtl="0" eaLnBrk="1" latinLnBrk="0" hangingPunct="1"/>
                      <a:r>
                        <a:rPr lang="ru-RU" sz="17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позже последнего рабочего дня календарного года</a:t>
                      </a:r>
                    </a:p>
                  </a:txBody>
                  <a:tcPr marL="89154" marR="89154" marT="54864" marB="54864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685189" y="1448781"/>
            <a:ext cx="454234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975"/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14.07.2022 </a:t>
            </a:r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263-ФЗ</a:t>
            </a:r>
            <a:endParaRPr lang="ru-RU" sz="1600" b="1" dirty="0">
              <a:solidFill>
                <a:srgbClr val="F7964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26253" y="5232341"/>
            <a:ext cx="716443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3000" b="1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!</a:t>
            </a:r>
            <a:r>
              <a:rPr lang="ru-RU" sz="1600" dirty="0" smtClean="0">
                <a:solidFill>
                  <a:prstClr val="black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Расчетный период для НДФЛ считается </a:t>
            </a:r>
            <a:endParaRPr lang="en-US" sz="1500" b="1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23-го числа текущего месяца 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</a:t>
            </a:r>
            <a:r>
              <a:rPr lang="ru-RU" sz="15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22-е число следующего месяца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90910" y="6017171"/>
            <a:ext cx="863512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15975"/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 2023 года отменен п.</a:t>
            </a:r>
            <a:r>
              <a:rPr lang="en-US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9  ст. 226 НК РФ, запрещающий налоговым агентам уплачивать НДФЛ из </a:t>
            </a:r>
          </a:p>
          <a:p>
            <a:pPr algn="ctr" defTabSz="815975"/>
            <a:r>
              <a:rPr lang="ru-RU" sz="15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собственных средств. Перечислять НДФЛ на ЕНС можно до удержания налога.  </a:t>
            </a:r>
            <a:endParaRPr lang="ru-RU" sz="1500" b="1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45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1"/>
            <a:ext cx="7948625" cy="508462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Сроки представления расчета 6-НДФЛ в 2023 году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2</a:t>
            </a:fld>
            <a:endParaRPr lang="ru-RU" alt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39341"/>
              </p:ext>
            </p:extLst>
          </p:nvPr>
        </p:nvGraphicFramePr>
        <p:xfrm>
          <a:off x="2000672" y="985704"/>
          <a:ext cx="5919799" cy="2415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0008">
                  <a:extLst>
                    <a:ext uri="{9D8B030D-6E8A-4147-A177-3AD203B41FA5}">
                      <a16:colId xmlns="" xmlns:a16="http://schemas.microsoft.com/office/drawing/2014/main" val="3628266500"/>
                    </a:ext>
                  </a:extLst>
                </a:gridCol>
                <a:gridCol w="3719791">
                  <a:extLst>
                    <a:ext uri="{9D8B030D-6E8A-4147-A177-3AD203B41FA5}">
                      <a16:colId xmlns="" xmlns:a16="http://schemas.microsoft.com/office/drawing/2014/main" val="585538658"/>
                    </a:ext>
                  </a:extLst>
                </a:gridCol>
              </a:tblGrid>
              <a:tr h="56266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представления </a:t>
                      </a:r>
                      <a:endParaRPr lang="en-US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2023 года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extLst>
                  <a:ext uri="{0D108BD9-81ED-4DB2-BD59-A6C34878D82A}">
                    <a16:rowId xmlns="" xmlns:a16="http://schemas.microsoft.com/office/drawing/2014/main" val="2587723348"/>
                  </a:ext>
                </a:extLst>
              </a:tr>
              <a:tr h="79231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 1 квартал, полугодие,</a:t>
                      </a:r>
                      <a:b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9 месяцев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25-го числа месяца, следующего за отчетным периодом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="" xmlns:a16="http://schemas.microsoft.com/office/drawing/2014/main" val="2014601227"/>
                  </a:ext>
                </a:extLst>
              </a:tr>
              <a:tr h="977043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Годовой 6-НДФЛ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 25-го февраля года, следующего за истекшим периодом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="" xmlns:a16="http://schemas.microsoft.com/office/drawing/2014/main" val="369840097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6606984"/>
              </p:ext>
            </p:extLst>
          </p:nvPr>
        </p:nvGraphicFramePr>
        <p:xfrm>
          <a:off x="767816" y="3861048"/>
          <a:ext cx="8281447" cy="23469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372"/>
                <a:gridCol w="2939588"/>
                <a:gridCol w="3129487"/>
              </a:tblGrid>
              <a:tr h="5974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Отчетный период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110 и 140 разд. 2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разделе 1  отражается н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алог,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удержанный за период: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</a:tr>
              <a:tr h="35356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квартал 2023 года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01.01.2023 - 31.03.2023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января – 22 марта 2023 года</a:t>
                      </a:r>
                    </a:p>
                  </a:txBody>
                  <a:tcPr marL="89154" marR="89154" marT="54864" marB="54864" anchor="ctr"/>
                </a:tc>
              </a:tr>
              <a:tr h="369272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полугодие 2023 года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– 30.06.2023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марта – 22 июня 2023 года</a:t>
                      </a:r>
                    </a:p>
                  </a:txBody>
                  <a:tcPr marL="89154" marR="89154" marT="54864" marB="54864" anchor="ctr"/>
                </a:tc>
              </a:tr>
              <a:tr h="42928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месяцев 2023 года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– 30.09.2023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июня – 22 сентября 2023 года</a:t>
                      </a:r>
                    </a:p>
                  </a:txBody>
                  <a:tcPr marL="89154" marR="89154" marT="54864" marB="54864" anchor="ctr"/>
                </a:tc>
              </a:tr>
              <a:tr h="597408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01.01.2023 – 31.12.2023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сентября – 29 декабря 2023 года</a:t>
                      </a:r>
                    </a:p>
                  </a:txBody>
                  <a:tcPr marL="89154" marR="89154" marT="54864" marB="54864"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2531" y="3421431"/>
            <a:ext cx="8372019" cy="337474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Autofit/>
          </a:bodyPr>
          <a:lstStyle/>
          <a:p>
            <a:pPr algn="ctr" defTabSz="1043056" fontAlgn="auto">
              <a:spcAft>
                <a:spcPts val="0"/>
              </a:spcAft>
            </a:pPr>
            <a:r>
              <a:rPr lang="ru-RU" sz="1600" b="1" dirty="0" smtClean="0">
                <a:solidFill>
                  <a:srgbClr val="005AA9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Как заполнить в 2023 году расчет 6-НДФЛ</a:t>
            </a:r>
            <a:endParaRPr lang="ru-RU" sz="1600" b="1" dirty="0">
              <a:solidFill>
                <a:srgbClr val="005AA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36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и коды, указываемые в платежных поручениях и уведомлениях в части НДФЛ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3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251350"/>
              </p:ext>
            </p:extLst>
          </p:nvPr>
        </p:nvGraphicFramePr>
        <p:xfrm>
          <a:off x="704528" y="1196752"/>
          <a:ext cx="8640960" cy="5500881"/>
        </p:xfrm>
        <a:graphic>
          <a:graphicData uri="http://schemas.openxmlformats.org/drawingml/2006/table">
            <a:tbl>
              <a:tblPr/>
              <a:tblGrid>
                <a:gridCol w="1152128"/>
                <a:gridCol w="1724656"/>
                <a:gridCol w="1155664"/>
                <a:gridCol w="1728192"/>
                <a:gridCol w="1296144"/>
                <a:gridCol w="1584176"/>
              </a:tblGrid>
              <a:tr h="623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 уведомления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уведомлении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платежном поручении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периода/номер месяца (квартала)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       февраль                           март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25.01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25.02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25.03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01.01-22.01                 23.01-22.02                 23.02-22.03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21/01                    21/02                      21/03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февраль                 март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МС.01.ГГГГ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МС.02.ГГГГ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МС.03.ГГГГ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21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              май              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июнь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25.04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25.05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23.03-22.04                23.04-22.05                 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23.05-22.06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31/01                       31/02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май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июнь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МС.04.ГГГГ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МС.05.ГГГГ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МС.06.ГГГГ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28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          август                              сентябрь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25.07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25.08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25.09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23.06-22.07                23.07-22.08                 23.08-22.09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33/01                      33/02                      33/03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август                 сентябрь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МС.07.ГГГГ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МС.08.ГГГГ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МС.09.ГГГГ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371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                            ноябрь                              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25.10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/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25.11</a:t>
                      </a:r>
                    </a:p>
                    <a:p>
                      <a:pPr marL="0" marR="0" indent="0" algn="ctr" defTabSz="816296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25.12</a:t>
                      </a:r>
                    </a:p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позднее последнего рабочего дня года 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23.09-22.10     23.10-22.11         23.11-22.12 23.12-31.12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34/01                      34/02                     34/03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34/04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ноябрь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МС.10.ГГГГ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МС.11.ГГГГ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МС.12.ГГГГ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515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260648"/>
            <a:ext cx="7948625" cy="854100"/>
          </a:xfrm>
        </p:spPr>
        <p:txBody>
          <a:bodyPr/>
          <a:lstStyle/>
          <a:p>
            <a:pPr algn="ctr"/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Досрочное уведомление по НДФЛ</a:t>
            </a:r>
            <a:b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4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92560" y="1196752"/>
            <a:ext cx="7930747" cy="4829254"/>
          </a:xfrm>
        </p:spPr>
        <p:txBody>
          <a:bodyPr/>
          <a:lstStyle/>
          <a:p>
            <a:r>
              <a:rPr lang="ru-RU" sz="2000" i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 Налоговый кодекс внесены изменения Федеральным законом от 29.05.2023 № 196-ФЗ.</a:t>
            </a:r>
          </a:p>
          <a:p>
            <a:r>
              <a:rPr lang="ru-RU" sz="2400" dirty="0" smtClean="0"/>
              <a:t>Срок подачи уведомления – до 12 числа </a:t>
            </a:r>
          </a:p>
          <a:p>
            <a:r>
              <a:rPr lang="ru-RU" sz="2400" dirty="0" smtClean="0"/>
              <a:t>Период – с 23 числа прошлого месяца по 9 число текущего месяца</a:t>
            </a:r>
          </a:p>
          <a:p>
            <a:r>
              <a:rPr lang="ru-RU" sz="2400" dirty="0" smtClean="0"/>
              <a:t>Основное уведомление остается</a:t>
            </a:r>
          </a:p>
          <a:p>
            <a:r>
              <a:rPr lang="ru-RU" sz="2400" dirty="0" smtClean="0"/>
              <a:t>Срок – 25 число</a:t>
            </a:r>
          </a:p>
          <a:p>
            <a:r>
              <a:rPr lang="ru-RU" sz="2400" dirty="0" smtClean="0"/>
              <a:t>Период </a:t>
            </a:r>
            <a:r>
              <a:rPr lang="ru-RU" sz="2400" dirty="0"/>
              <a:t>- с 23 числа прошлого месяца по </a:t>
            </a:r>
            <a:r>
              <a:rPr lang="ru-RU" sz="2400" dirty="0" smtClean="0"/>
              <a:t>22 </a:t>
            </a:r>
            <a:r>
              <a:rPr lang="ru-RU" sz="2400" dirty="0"/>
              <a:t>число текущего </a:t>
            </a:r>
            <a:r>
              <a:rPr lang="ru-RU" sz="2400" dirty="0" smtClean="0"/>
              <a:t>месяца</a:t>
            </a:r>
          </a:p>
          <a:p>
            <a:r>
              <a:rPr lang="ru-RU" sz="2400" u="sng" dirty="0" smtClean="0"/>
              <a:t>В основном уведомлении указывается общая сумма с учетом досрочного уведомления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675838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КБК 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учета обязательств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НДФЛ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5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3687590"/>
              </p:ext>
            </p:extLst>
          </p:nvPr>
        </p:nvGraphicFramePr>
        <p:xfrm>
          <a:off x="890588" y="1196752"/>
          <a:ext cx="8166868" cy="5060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98516"/>
                <a:gridCol w="3168352"/>
              </a:tblGrid>
              <a:tr h="79208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выплат,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источником которых является налоговый агент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182 1 01 02010 01 1000 110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4401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отношении доходов в виде процента (купона, дисконта) от обращающихся облигаций российских организаций,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182 1 01 02070 01 1000 110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162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налоговой базы, превышающей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 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000 000 рублей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182 1 01 02080 01 1000 110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3482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доходов в виде дивидендов </a:t>
                      </a:r>
                      <a:endParaRPr lang="ru-RU" sz="20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5 000 000 рублей) 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182 1 01 02130 01 1000 110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9771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 с доходов в виде дивидендов (свыше 5 000 000 рублей)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7681" marR="57681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182 1 01 02140 01 1000 110</a:t>
                      </a:r>
                    </a:p>
                  </a:txBody>
                  <a:tcPr marL="57681" marR="57681" marT="0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618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уведомлений и сроки уплаты страховых взносов в 2023 году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6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720957" y="1439092"/>
            <a:ext cx="4542346" cy="2592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15975"/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от 14.07.2022 </a:t>
            </a:r>
            <a:r>
              <a:rPr lang="ru-RU" sz="1600" b="1" dirty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600" b="1" dirty="0" smtClean="0">
                <a:solidFill>
                  <a:srgbClr val="F79646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263-ФЗ</a:t>
            </a:r>
            <a:endParaRPr lang="ru-RU" sz="1600" b="1" dirty="0">
              <a:solidFill>
                <a:srgbClr val="F79646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3" name="Объект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4510865"/>
              </p:ext>
            </p:extLst>
          </p:nvPr>
        </p:nvGraphicFramePr>
        <p:xfrm>
          <a:off x="648233" y="1862945"/>
          <a:ext cx="8393510" cy="3364241"/>
        </p:xfrm>
        <a:graphic>
          <a:graphicData uri="http://schemas.openxmlformats.org/drawingml/2006/table">
            <a:tbl>
              <a:tblPr firstRow="1" bandRow="1"/>
              <a:tblGrid>
                <a:gridCol w="2880320"/>
                <a:gridCol w="2715354"/>
                <a:gridCol w="2797836"/>
              </a:tblGrid>
              <a:tr h="99831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предоставления РСВ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уплаты страховых взносов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подачи уведомления 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626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1 квартал 2023 года – 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28-го числа следующего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месяца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25-го числа месяца, в котором установлен срок уплаты страховых взносов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62672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 6 месяцев 2023 года – </a:t>
                      </a:r>
                      <a:endParaRPr lang="ru-RU" sz="18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rtl="0" fontAlgn="ctr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 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5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За  9 месяцев 2023 года – </a:t>
                      </a:r>
                      <a:endParaRPr lang="ru-RU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октября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189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За 2023 год – </a:t>
                      </a:r>
                      <a:endParaRPr lang="ru-RU" sz="18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Times New Roman"/>
                        <a:ea typeface="+mn-ea"/>
                        <a:cs typeface="+mn-cs"/>
                      </a:endParaRPr>
                    </a:p>
                    <a:p>
                      <a:pPr algn="ctr" rtl="0" fontAlgn="ctr"/>
                      <a:r>
                        <a:rPr lang="ru-RU" sz="18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25 </a:t>
                      </a:r>
                      <a:r>
                        <a:rPr lang="ru-RU" sz="18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+mn-ea"/>
                          <a:cs typeface="+mn-cs"/>
                        </a:rPr>
                        <a:t>января</a:t>
                      </a:r>
                    </a:p>
                  </a:txBody>
                  <a:tcPr marL="7597" marR="7597" marT="759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04528" y="5373216"/>
            <a:ext cx="8280920" cy="1224135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marL="0" marR="0" indent="0" algn="ctr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Уведомление не представляется в месяцы, на которые выпадает срок представления Расчета по страховым взносам</a:t>
            </a:r>
          </a:p>
        </p:txBody>
      </p:sp>
    </p:spTree>
    <p:extLst>
      <p:ext uri="{BB962C8B-B14F-4D97-AF65-F5344CB8AC3E}">
        <p14:creationId xmlns:p14="http://schemas.microsoft.com/office/powerpoint/2010/main" val="1373204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404664"/>
            <a:ext cx="7948625" cy="854100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Периоды и коды, указываемые в платежных поручениях и уведомлениях в части страховых взносов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7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927977"/>
              </p:ext>
            </p:extLst>
          </p:nvPr>
        </p:nvGraphicFramePr>
        <p:xfrm>
          <a:off x="704528" y="1196752"/>
          <a:ext cx="8640960" cy="5400600"/>
        </p:xfrm>
        <a:graphic>
          <a:graphicData uri="http://schemas.openxmlformats.org/drawingml/2006/table">
            <a:tbl>
              <a:tblPr/>
              <a:tblGrid>
                <a:gridCol w="1152128"/>
                <a:gridCol w="1724656"/>
                <a:gridCol w="1155664"/>
                <a:gridCol w="1728192"/>
                <a:gridCol w="1296144"/>
                <a:gridCol w="1584176"/>
              </a:tblGrid>
              <a:tr h="623466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 уведомления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уведомлении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Период, указываемый в </a:t>
                      </a:r>
                      <a:r>
                        <a:rPr lang="ru-RU" sz="1600" b="1" i="0" u="sng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платежном поручении 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933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срок представления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периода/номер месяца (квартала)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отчетный период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код отчетного периода </a:t>
                      </a:r>
                    </a:p>
                  </a:txBody>
                  <a:tcPr marL="8578" marR="8578" marT="857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0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       февраль                           март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25.02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25.03     не позднее 25.04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       февраль                           март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21/01                    21/02                      21/03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январь                 февраль                 март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МС.01.ГГГГ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МС.02.ГГГГ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МС.03.ГГГГ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12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май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 июнь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25.05   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25.06      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25.07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май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                июнь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31/01                      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31/02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   31/03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апрель                май                  июнь 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МС.04.ГГГГ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МС.05.ГГГГ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МС.06.ГГГГ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818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          август                              сентябрь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25.08      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25.09       не позднее 25.10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          август                              сентябрь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33/01                      33/02                      33/03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июль                август                 сентябрь    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МС.07.ГГГГ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МС.08.ГГГГ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МС.09.ГГГГ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713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                            ноябрь                              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25.11    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позднее 25.12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не </a:t>
                      </a:r>
                      <a:r>
                        <a:rPr 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позднее 25.01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                            ноябрь                              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34/01                      34/02                     34/03     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   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октябрь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ноябрь</a:t>
                      </a:r>
                      <a:b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декабрь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МС.10.ГГГГ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МС.11.ГГГГ</a:t>
                      </a:r>
                      <a:b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МС.12.ГГГГ</a:t>
                      </a:r>
                    </a:p>
                  </a:txBody>
                  <a:tcPr marL="8578" marR="8578" marT="857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4543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0552" y="260648"/>
            <a:ext cx="7948625" cy="504056"/>
          </a:xfrm>
        </p:spPr>
        <p:txBody>
          <a:bodyPr/>
          <a:lstStyle/>
          <a:p>
            <a:pPr algn="ctr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КБК для учета обязательств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СВ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8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2122722"/>
              </p:ext>
            </p:extLst>
          </p:nvPr>
        </p:nvGraphicFramePr>
        <p:xfrm>
          <a:off x="488504" y="836712"/>
          <a:ext cx="8928992" cy="55982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624736"/>
                <a:gridCol w="2304256"/>
              </a:tblGrid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взносы, исчисленные с сумм выплат и иных вознаграждений в пользу физических лиц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182 1 02 01000 01 1000 160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703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Взносы, уплачиваемые организациями угольной промышленности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182 1 02 09000 06 1000 160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407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Взносы, уплачиваемые организациями, использующими труд членов летных экипажей воздушных судов гражданской авиации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182 1 02 08000 06 1000 160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независимо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(пункт 1 части 1 статьи 30 Федерального закона от 28 декабря 2013 года № 400-ФЗ "О страховых пенсиях")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182 1 02 04010 01 1010 160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зависимости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(пункт 1 части 1 статьи 30 Федерального закона от 28 декабря 2013 года № 400-ФЗ "О страховых пенсиях")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182 1 02 04010 01 1020 160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независимо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(пункты 2 - 18 части 1 статьи 30 </a:t>
                      </a:r>
                      <a:r>
                        <a:rPr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Федерального </a:t>
                      </a: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закона от 28 декабря 2013 года № 400-ФЗ «О страховых пенсиях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182 1 02 04020 01 1010 160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по дополнительным тарифам за вредность </a:t>
                      </a:r>
                      <a:r>
                        <a:rPr lang="ru-RU" sz="14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зависимости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результатов специальной оценки условий труда (пункты 2 - 18 части 1 статьи 30 Федерального закона от 28 декабря 2013 года № 400-ФЗ «О страховых пенсиях»)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182 1 02 04020 01 1020 160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681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на обязательное социальное страхование на случай временной нетрудоспособности и в связи с материнством с выплат в пользу прокуроров, сотрудников Следственного комитета Российской Федерации, судей федеральных судов, мировых судей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182 1 02 10000 01 1000 160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111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Страховые взносы на обязательное медицинское страхование с выплат в пользу прокуроров, сотрудников Следственного комитета Российской Федерации, судей федеральных судов, мировых судей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182 1 02 11000 01 1000 160</a:t>
                      </a:r>
                    </a:p>
                  </a:txBody>
                  <a:tcPr marL="44786" marR="44786" marT="0" marB="0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0484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0326" y="501073"/>
            <a:ext cx="8565350" cy="695679"/>
          </a:xfrm>
        </p:spPr>
        <p:txBody>
          <a:bodyPr/>
          <a:lstStyle/>
          <a:p>
            <a:pPr algn="ctr"/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Страховые взносы в фиксированном размере 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ИП (лиц, осуществляющих частную практику) и КФХ за 2023 год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u="sng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9</a:t>
            </a:fld>
            <a:endParaRPr lang="ru-RU" altLang="ru-RU">
              <a:solidFill>
                <a:prstClr val="white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299100"/>
              </p:ext>
            </p:extLst>
          </p:nvPr>
        </p:nvGraphicFramePr>
        <p:xfrm>
          <a:off x="704528" y="2132856"/>
          <a:ext cx="8856984" cy="23051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0">
                  <a:extLst>
                    <a:ext uri="{9D8B030D-6E8A-4147-A177-3AD203B41FA5}">
                      <a16:colId xmlns:a16="http://schemas.microsoft.com/office/drawing/2014/main" xmlns="" val="36282665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xmlns="" val="520987967"/>
                    </a:ext>
                  </a:extLst>
                </a:gridCol>
                <a:gridCol w="2952328">
                  <a:extLst>
                    <a:ext uri="{9D8B030D-6E8A-4147-A177-3AD203B41FA5}">
                      <a16:colId xmlns:a16="http://schemas.microsoft.com/office/drawing/2014/main" xmlns="" val="585538658"/>
                    </a:ext>
                  </a:extLst>
                </a:gridCol>
              </a:tblGrid>
              <a:tr h="777686"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платежа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r>
                        <a:rPr lang="ru-RU" sz="1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 уплате за 2023 год 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 уплаты</a:t>
                      </a:r>
                      <a:endParaRPr lang="ru-RU" sz="1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/>
                </a:tc>
                <a:extLst>
                  <a:ext uri="{0D108BD9-81ED-4DB2-BD59-A6C34878D82A}">
                    <a16:rowId xmlns:a16="http://schemas.microsoft.com/office/drawing/2014/main" xmlns="" val="2587723348"/>
                  </a:ext>
                </a:extLst>
              </a:tr>
              <a:tr h="777686">
                <a:tc>
                  <a:txBody>
                    <a:bodyPr/>
                    <a:lstStyle/>
                    <a:p>
                      <a:pPr algn="ctr"/>
                      <a:r>
                        <a:rPr lang="ru-RU" sz="1800" b="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Фиксированный взнос</a:t>
                      </a:r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45 842 руб.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</a:t>
                      </a:r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позднее </a:t>
                      </a:r>
                    </a:p>
                    <a:p>
                      <a:pPr algn="ctr"/>
                      <a:r>
                        <a:rPr lang="ru-RU" sz="1800" b="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декабря текущего года</a:t>
                      </a:r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:a16="http://schemas.microsoft.com/office/drawing/2014/main" xmlns="" val="2014601227"/>
                  </a:ext>
                </a:extLst>
              </a:tr>
              <a:tr h="738812"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 на ОПС за 2023 год</a:t>
                      </a:r>
                      <a:b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дохода более 300 000 руб.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1 % с суммы превышения (</a:t>
                      </a:r>
                      <a:r>
                        <a:rPr lang="en-US" sz="14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max </a:t>
                      </a:r>
                      <a:r>
                        <a:rPr lang="ru-RU" sz="1400" b="1" kern="120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сумма 257 </a:t>
                      </a:r>
                      <a:r>
                        <a:rPr lang="ru-RU" sz="1400" b="1" kern="1200" dirty="0" smtClean="0">
                          <a:solidFill>
                            <a:srgbClr val="005AA9"/>
                          </a:solidFill>
                          <a:latin typeface="Times New Roman" panose="02020603050405020304" pitchFamily="18" charset="0"/>
                          <a:ea typeface="+mj-ea"/>
                          <a:cs typeface="Times New Roman" panose="02020603050405020304" pitchFamily="18" charset="0"/>
                        </a:rPr>
                        <a:t>061 руб. на 2023 год)</a:t>
                      </a:r>
                    </a:p>
                  </a:txBody>
                  <a:tcPr marL="89154" marR="89154" marT="54864" marB="54864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позднее</a:t>
                      </a:r>
                      <a:b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01.07.2024</a:t>
                      </a:r>
                    </a:p>
                  </a:txBody>
                  <a:tcPr marL="89154" marR="89154" marT="54864" marB="54864" anchor="ctr"/>
                </a:tc>
                <a:extLst>
                  <a:ext uri="{0D108BD9-81ED-4DB2-BD59-A6C34878D82A}">
                    <a16:rowId xmlns:a16="http://schemas.microsoft.com/office/drawing/2014/main" xmlns="" val="3698400979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70267" y="1268760"/>
            <a:ext cx="870576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5975"/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Введен единый фиксированный тариф по </a:t>
            </a:r>
            <a:r>
              <a:rPr lang="ru-RU" sz="16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взносам на </a:t>
            </a:r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ОПС и ОМС для плательщиков, </a:t>
            </a:r>
            <a:endParaRPr lang="ru-RU" sz="1600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 defTabSz="815975"/>
            <a:r>
              <a:rPr lang="ru-RU" sz="16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</a:t>
            </a:r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производящих выплаты и иные вознаграждения физическим лицам: </a:t>
            </a:r>
            <a:b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2023 год он определен в размере 45 842 рублей</a:t>
            </a:r>
            <a:r>
              <a:rPr lang="ru-RU" sz="1400" dirty="0">
                <a:solidFill>
                  <a:srgbClr val="405965"/>
                </a:solidFill>
                <a:latin typeface="Open Sans"/>
                <a:ea typeface="+mn-ea"/>
                <a:cs typeface="Arial" panose="020B0604020202020204" pitchFamily="34" charset="0"/>
              </a:rPr>
              <a:t>. </a:t>
            </a:r>
            <a:endParaRPr lang="ru-RU" sz="160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20552" y="5661248"/>
            <a:ext cx="79928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15975"/>
            <a:r>
              <a:rPr lang="ru-RU" sz="2400" b="1" u="sng" dirty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Уведомления </a:t>
            </a:r>
            <a:r>
              <a:rPr lang="ru-RU" sz="2400" b="1" u="sng" dirty="0" smtClean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 исчисленных суммах </a:t>
            </a:r>
          </a:p>
          <a:p>
            <a:pPr algn="ctr" defTabSz="815975"/>
            <a:r>
              <a:rPr lang="ru-RU" sz="2400" b="1" u="sng" dirty="0" smtClean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фиксированных взносов не представляются</a:t>
            </a:r>
            <a:r>
              <a:rPr lang="ru-RU" sz="2400" b="1" u="sng" dirty="0">
                <a:solidFill>
                  <a:srgbClr val="C0504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  <a:endParaRPr lang="ru-RU" sz="2400" b="1" dirty="0">
              <a:solidFill>
                <a:srgbClr val="C0504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88504" y="4581128"/>
            <a:ext cx="8712968" cy="108012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43056" fontAlgn="auto">
              <a:spcAft>
                <a:spcPts val="0"/>
              </a:spcAft>
            </a:pPr>
            <a:r>
              <a:rPr lang="ru-RU" sz="1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официальном сайте ФНС России в сервисе </a:t>
            </a:r>
            <a:endParaRPr lang="ru-RU" sz="1800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800" b="1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Уплата налогов и пошлин» </a:t>
            </a:r>
            <a:endParaRPr lang="ru-RU" sz="1800" b="1" dirty="0" smtClean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3056" fontAlgn="auto">
              <a:spcAft>
                <a:spcPts val="0"/>
              </a:spcAft>
            </a:pP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появилась </a:t>
            </a:r>
            <a:r>
              <a:rPr lang="ru-RU" sz="1800" dirty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уплачивать фиксированные страховые </a:t>
            </a: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взносы. </a:t>
            </a:r>
          </a:p>
          <a:p>
            <a:pPr algn="ctr" defTabSz="1043056" fontAlgn="auto">
              <a:spcAft>
                <a:spcPts val="0"/>
              </a:spcAft>
            </a:pPr>
            <a:r>
              <a:rPr lang="ru-RU" sz="1800" dirty="0" smtClean="0">
                <a:solidFill>
                  <a:srgbClr val="1F497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«Жизненные ситуации» – вкладка «Уплата фиксированных страховых взносов»</a:t>
            </a:r>
            <a:endParaRPr lang="ru-RU" sz="1800" dirty="0">
              <a:solidFill>
                <a:srgbClr val="1F497D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02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1188" y="501070"/>
            <a:ext cx="7948625" cy="854100"/>
          </a:xfrm>
        </p:spPr>
        <p:txBody>
          <a:bodyPr/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представления уведомлений и сроки уплаты имущественных налогов юридических лиц в 2023 году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9018616" y="6040756"/>
            <a:ext cx="670719" cy="632460"/>
          </a:xfrm>
          <a:prstGeom prst="rect">
            <a:avLst/>
          </a:prstGeom>
        </p:spPr>
        <p:txBody>
          <a:bodyPr/>
          <a:lstStyle/>
          <a:p>
            <a:fld id="{264A33CF-D9D7-4F2E-AD83-2EC7DC596315}" type="slidenum">
              <a:rPr lang="ru-RU" altLang="ru-RU" smtClean="0">
                <a:solidFill>
                  <a:prstClr val="white"/>
                </a:solidFill>
              </a:rPr>
              <a:pPr/>
              <a:t>10</a:t>
            </a:fld>
            <a:endParaRPr lang="ru-RU" altLang="ru-RU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93649" y="5762059"/>
            <a:ext cx="891540" cy="109728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/>
          </a:bodyPr>
          <a:lstStyle/>
          <a:p>
            <a:pPr defTabSz="1043056" fontAlgn="auto">
              <a:spcAft>
                <a:spcPts val="0"/>
              </a:spcAft>
            </a:pPr>
            <a:endParaRPr lang="ru-RU" sz="4800" b="1" dirty="0" smtClean="0">
              <a:solidFill>
                <a:srgbClr val="005AA9"/>
              </a:solidFill>
              <a:latin typeface="Calibri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9779401"/>
              </p:ext>
            </p:extLst>
          </p:nvPr>
        </p:nvGraphicFramePr>
        <p:xfrm>
          <a:off x="560509" y="1628799"/>
          <a:ext cx="8424938" cy="3960440"/>
        </p:xfrm>
        <a:graphic>
          <a:graphicData uri="http://schemas.openxmlformats.org/drawingml/2006/table">
            <a:tbl>
              <a:tblPr firstRow="1" bandRow="1"/>
              <a:tblGrid>
                <a:gridCol w="1970010"/>
                <a:gridCol w="1970010"/>
                <a:gridCol w="2213118"/>
                <a:gridCol w="2271800"/>
              </a:tblGrid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Налог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предоставления декларации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уплаты 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Срок подачи уведомления 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имущество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организаций*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25 марта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год - 28 февраля,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       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квартал - 28 апреля,     2 квартал - 28 июля,         3 квартал - 28 октября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год - 25 февраля,               1 квартал - 25 апреля,      2 квартал - 25 июля,         3 квартал - 25 октября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9EDF4"/>
                    </a:solidFill>
                  </a:tcPr>
                </a:tc>
              </a:tr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Транспортный налог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предоставляется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90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Земельный налог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 предоставляется</a:t>
                      </a:r>
                    </a:p>
                  </a:txBody>
                  <a:tcPr marL="7900" marR="7900" marT="790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Заголовок 2"/>
          <p:cNvSpPr txBox="1">
            <a:spLocks/>
          </p:cNvSpPr>
          <p:nvPr/>
        </p:nvSpPr>
        <p:spPr bwMode="auto">
          <a:xfrm>
            <a:off x="992560" y="5661248"/>
            <a:ext cx="7948625" cy="8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1630" tIns="40815" rIns="81630" bIns="40815" numCol="1" anchor="ctr" anchorCtr="0" compatLnSpc="1">
            <a:prstTxWarp prst="textNoShape">
              <a:avLst/>
            </a:prstTxWarp>
          </a:bodyPr>
          <a:lstStyle>
            <a:lvl1pPr marL="0" marR="0" indent="0" algn="l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 b="1" kern="1200">
                <a:solidFill>
                  <a:srgbClr val="005AA9"/>
                </a:solidFill>
                <a:latin typeface="+mj-lt"/>
                <a:ea typeface="+mj-ea"/>
                <a:cs typeface="+mj-cs"/>
              </a:defRPr>
            </a:lvl1pPr>
            <a:lvl2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2pPr>
            <a:lvl3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3pPr>
            <a:lvl4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4pPr>
            <a:lvl5pPr algn="l" defTabSz="815975" rtl="0" eaLnBrk="0" fontAlgn="base" hangingPunct="0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5pPr>
            <a:lvl6pPr marL="4572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6pPr>
            <a:lvl7pPr marL="9144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7pPr>
            <a:lvl8pPr marL="13716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8pPr>
            <a:lvl9pPr marL="1828800" algn="l" defTabSz="815975" rtl="0" fontAlgn="base">
              <a:lnSpc>
                <a:spcPts val="4075"/>
              </a:lnSpc>
              <a:spcBef>
                <a:spcPct val="0"/>
              </a:spcBef>
              <a:spcAft>
                <a:spcPct val="0"/>
              </a:spcAft>
              <a:defRPr sz="3300" b="1">
                <a:solidFill>
                  <a:srgbClr val="005AA9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2000" i="1" dirty="0" smtClean="0"/>
              <a:t/>
            </a:r>
            <a:br>
              <a:rPr lang="ru-RU" sz="2000" i="1" dirty="0" smtClean="0"/>
            </a:b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декларация по налогу на имущество </a:t>
            </a:r>
            <a:r>
              <a:rPr lang="ru-RU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</a:t>
            </a:r>
            <a:r>
              <a:rPr lang="ru-RU" sz="2000" i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представляется 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при определении налоговой базы исходя из среднегодовой стоимости имущества</a:t>
            </a:r>
            <a:b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8870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36576" y="718155"/>
            <a:ext cx="792088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Уведомление нужно подавать только по срокам уплаты, которые будут в этом году, </a:t>
            </a:r>
            <a:r>
              <a:rPr lang="ru-RU" sz="2800" b="1" u="sng" dirty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если не сдается </a:t>
            </a:r>
            <a:r>
              <a:rPr lang="ru-RU" sz="2800" b="1" u="sng" dirty="0" smtClean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декларация.</a:t>
            </a:r>
          </a:p>
          <a:p>
            <a:endParaRPr lang="ru-RU" sz="2800" b="1" u="sng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  <a:p>
            <a:r>
              <a:rPr lang="ru-RU" sz="2800" b="1" dirty="0" smtClean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Если сдается корректировочное уведомление, то суммы указываются с учетом первичных – не разница.</a:t>
            </a:r>
          </a:p>
          <a:p>
            <a:endParaRPr lang="ru-RU" sz="2800" b="1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  <a:p>
            <a:r>
              <a:rPr lang="ru-RU" sz="2800" b="1" dirty="0" smtClean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Обязателен к заполнению в уведомлении отчетный (налоговый) период для правильного отнесения платежа.</a:t>
            </a:r>
          </a:p>
          <a:p>
            <a:endParaRPr lang="ru-RU" sz="2400" b="1" u="sng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  <a:p>
            <a:endParaRPr lang="ru-RU" sz="2400" b="1" u="sng" dirty="0">
              <a:solidFill>
                <a:srgbClr val="005AA9"/>
              </a:solidFill>
              <a:latin typeface="Calibri"/>
              <a:ea typeface="+mj-ea"/>
              <a:cs typeface="+mj-cs"/>
            </a:endParaRP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9017000" y="6042025"/>
            <a:ext cx="671513" cy="631825"/>
          </a:xfrm>
        </p:spPr>
        <p:txBody>
          <a:bodyPr/>
          <a:lstStyle/>
          <a:p>
            <a:pPr>
              <a:defRPr/>
            </a:pPr>
            <a:fld id="{1F7D483C-B650-4B9E-8229-9FE6A7848E85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830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40632" y="2780928"/>
            <a:ext cx="684611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005AA9"/>
                </a:solidFill>
                <a:latin typeface="Calibri"/>
                <a:ea typeface="+mj-ea"/>
                <a:cs typeface="+mj-cs"/>
              </a:rPr>
              <a:t>Благодарю за внимание!</a:t>
            </a:r>
          </a:p>
        </p:txBody>
      </p:sp>
      <p:sp>
        <p:nvSpPr>
          <p:cNvPr id="6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9017000" y="6042025"/>
            <a:ext cx="671513" cy="631825"/>
          </a:xfrm>
        </p:spPr>
        <p:txBody>
          <a:bodyPr/>
          <a:lstStyle/>
          <a:p>
            <a:pPr>
              <a:defRPr/>
            </a:pPr>
            <a:fld id="{1F7D483C-B650-4B9E-8229-9FE6A7848E85}" type="slidenum">
              <a:rPr lang="ru-RU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025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16-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4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1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22586</TotalTime>
  <Words>1220</Words>
  <Application>Microsoft Office PowerPoint</Application>
  <PresentationFormat>Лист A4 (210x297 мм)</PresentationFormat>
  <Paragraphs>219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Present_FNS2012_16-9</vt:lpstr>
      <vt:lpstr>1_Present_FNS2012_A4</vt:lpstr>
      <vt:lpstr>4_Present_FNS2012_A4</vt:lpstr>
      <vt:lpstr>1_Тема1</vt:lpstr>
      <vt:lpstr> Порядок представления уведомлений и сроки уплаты НДФЛ в 2023 году  </vt:lpstr>
      <vt:lpstr> Сроки представления расчета 6-НДФЛ в 2023 году  </vt:lpstr>
      <vt:lpstr> Периоды и коды, указываемые в платежных поручениях и уведомлениях в части НДФЛ </vt:lpstr>
      <vt:lpstr> Досрочное уведомление по НДФЛ </vt:lpstr>
      <vt:lpstr> Перечень КБК для учета обязательств по НДФЛ </vt:lpstr>
      <vt:lpstr> Порядок представления уведомлений и сроки уплаты страховых взносов в 2023 году  </vt:lpstr>
      <vt:lpstr> Периоды и коды, указываемые в платежных поручениях и уведомлениях в части страховых взносов </vt:lpstr>
      <vt:lpstr> Перечень КБК для учета обязательств по СВ </vt:lpstr>
      <vt:lpstr> Страховые взносы в фиксированном размере  для ИП (лиц, осуществляющих частную практику) и КФХ за 2023 год </vt:lpstr>
      <vt:lpstr> Порядок представления уведомлений и сроки уплаты имущественных налогов юридических лиц в 2023 году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Факторный анализ причин снижения доначислений по выездным налоговым проверкам</dc:title>
  <dc:creator>Калугин Андрей Александрович</dc:creator>
  <cp:lastModifiedBy>Тимофеева Оксана Викторовна</cp:lastModifiedBy>
  <cp:revision>576</cp:revision>
  <cp:lastPrinted>2023-05-03T07:54:09Z</cp:lastPrinted>
  <dcterms:modified xsi:type="dcterms:W3CDTF">2023-07-26T04:26:52Z</dcterms:modified>
</cp:coreProperties>
</file>