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92" r:id="rId2"/>
    <p:sldId id="304" r:id="rId3"/>
    <p:sldId id="307" r:id="rId4"/>
    <p:sldId id="309" r:id="rId5"/>
    <p:sldId id="275" r:id="rId6"/>
  </p:sldIdLst>
  <p:sldSz cx="12192000" cy="6858000"/>
  <p:notesSz cx="9940925" cy="6808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FF"/>
    <a:srgbClr val="00823B"/>
    <a:srgbClr val="EC350A"/>
    <a:srgbClr val="0033CC"/>
    <a:srgbClr val="000099"/>
    <a:srgbClr val="543EF6"/>
    <a:srgbClr val="EDF1F6"/>
    <a:srgbClr val="EEF1F7"/>
    <a:srgbClr val="9DA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4"/>
    <p:restoredTop sz="94695"/>
  </p:normalViewPr>
  <p:slideViewPr>
    <p:cSldViewPr snapToGrid="0">
      <p:cViewPr>
        <p:scale>
          <a:sx n="66" d="100"/>
          <a:sy n="66" d="100"/>
        </p:scale>
        <p:origin x="-624" y="-4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7" d="100"/>
          <a:sy n="127" d="100"/>
        </p:scale>
        <p:origin x="2880" y="184"/>
      </p:cViewPr>
      <p:guideLst>
        <p:guide orient="horz" pos="2145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8739" cy="340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9869" y="0"/>
            <a:ext cx="4308737" cy="340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1F00-3FF8-4C00-A728-F5C3A6D3FF21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67370"/>
            <a:ext cx="4308739" cy="340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9869" y="6467370"/>
            <a:ext cx="4308737" cy="340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3D9B6-6865-4034-8138-0290E0FA9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699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891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D9714-5A63-F14E-A30A-CBBBB38DF606}" type="datetimeFigureOut">
              <a:rPr lang="ru-RU" smtClean="0"/>
              <a:t>10.12.2025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093" y="3276730"/>
            <a:ext cx="7952739" cy="26809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891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350D2-9FEF-2045-83AC-B6B6057A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353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350D2-9FEF-2045-83AC-B6B6057AC93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99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350D2-9FEF-2045-83AC-B6B6057AC93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222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350D2-9FEF-2045-83AC-B6B6057AC93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99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D45CEC1-2C54-EEF0-2DFC-07A902B941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1563" y="3640215"/>
            <a:ext cx="7208874" cy="1100470"/>
          </a:xfrm>
        </p:spPr>
        <p:txBody>
          <a:bodyPr anchor="t">
            <a:normAutofit/>
          </a:bodyPr>
          <a:lstStyle>
            <a:lvl1pPr algn="ctr">
              <a:defRPr sz="3500" b="0" i="0" baseline="0">
                <a:solidFill>
                  <a:srgbClr val="EEF1F7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ФЕДЕРАЛЬНАЯ</a:t>
            </a:r>
            <a:br>
              <a:rPr lang="ru-RU" dirty="0"/>
            </a:br>
            <a:r>
              <a:rPr lang="ru-RU" dirty="0"/>
              <a:t>НАЛОГОВАЯ СЛУЖБА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A058BB9-6520-1CD9-404B-DA4BF243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90788" y="4740685"/>
            <a:ext cx="7210425" cy="545371"/>
          </a:xfrm>
        </p:spPr>
        <p:txBody>
          <a:bodyPr/>
          <a:lstStyle>
            <a:lvl1pPr marL="0" indent="0" algn="ctr">
              <a:buFontTx/>
              <a:buNone/>
              <a:defRPr b="0" i="0" baseline="0">
                <a:solidFill>
                  <a:srgbClr val="EEF1F7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РАСТЁМ ВМЕСТЕ!</a:t>
            </a:r>
          </a:p>
        </p:txBody>
      </p:sp>
    </p:spTree>
    <p:extLst>
      <p:ext uri="{BB962C8B-B14F-4D97-AF65-F5344CB8AC3E}">
        <p14:creationId xmlns:p14="http://schemas.microsoft.com/office/powerpoint/2010/main" val="407172354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D45CEC1-2C54-EEF0-2DFC-07A902B941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95600" y="3640215"/>
            <a:ext cx="6400800" cy="1100470"/>
          </a:xfrm>
        </p:spPr>
        <p:txBody>
          <a:bodyPr anchor="t">
            <a:normAutofit/>
          </a:bodyPr>
          <a:lstStyle>
            <a:lvl1pPr algn="ctr">
              <a:defRPr sz="3500" b="0" i="0" baseline="0">
                <a:solidFill>
                  <a:schemeClr val="tx1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ФЕДЕРАЛЬНАЯ</a:t>
            </a:r>
            <a:br>
              <a:rPr lang="ru-RU" dirty="0"/>
            </a:br>
            <a:r>
              <a:rPr lang="ru-RU" dirty="0"/>
              <a:t>НАЛОГОВАЯ СЛУЖБА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xmlns="" id="{FDF8C9DF-3558-95EF-38EC-73B741C8FE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3243" y="4740685"/>
            <a:ext cx="6425514" cy="545371"/>
          </a:xfrm>
        </p:spPr>
        <p:txBody>
          <a:bodyPr/>
          <a:lstStyle>
            <a:lvl1pPr marL="0" indent="0" algn="ctr">
              <a:buFontTx/>
              <a:buNone/>
              <a:defRPr b="0" i="0" baseline="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РАСТЁМ ВМЕСТЕ!</a:t>
            </a:r>
          </a:p>
        </p:txBody>
      </p:sp>
    </p:spTree>
    <p:extLst>
      <p:ext uri="{BB962C8B-B14F-4D97-AF65-F5344CB8AC3E}">
        <p14:creationId xmlns:p14="http://schemas.microsoft.com/office/powerpoint/2010/main" val="117261954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ветлый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D45CEC1-2C54-EEF0-2DFC-07A902B941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5282" y="3647658"/>
            <a:ext cx="8697191" cy="442829"/>
          </a:xfrm>
        </p:spPr>
        <p:txBody>
          <a:bodyPr anchor="t">
            <a:normAutofit/>
          </a:bodyPr>
          <a:lstStyle>
            <a:lvl1pPr algn="ctr">
              <a:defRPr sz="2500" b="0" i="0" baseline="0">
                <a:solidFill>
                  <a:schemeClr val="tx1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ФЕДЕРАЛЬНАЯ</a:t>
            </a:r>
            <a:r>
              <a:rPr lang="en-US" dirty="0"/>
              <a:t> </a:t>
            </a:r>
            <a:r>
              <a:rPr lang="ru-RU" dirty="0"/>
              <a:t>НАЛОГОВАЯ СЛУЖБА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EA058BB9-6520-1CD9-404B-DA4BF243EE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35282" y="4090488"/>
            <a:ext cx="8697191" cy="545371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 i="0" baseline="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РАСТЁМ ВМЕСТЕ!</a:t>
            </a:r>
          </a:p>
        </p:txBody>
      </p:sp>
      <p:sp>
        <p:nvSpPr>
          <p:cNvPr id="3" name="Текст 15">
            <a:extLst>
              <a:ext uri="{FF2B5EF4-FFF2-40B4-BE49-F238E27FC236}">
                <a16:creationId xmlns:a16="http://schemas.microsoft.com/office/drawing/2014/main" xmlns="" id="{E4BFCDE1-ADDD-AF20-0BB3-A92BE61537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36718" y="5170174"/>
            <a:ext cx="5049982" cy="365125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1" i="0" baseline="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" name="Текст 15">
            <a:extLst>
              <a:ext uri="{FF2B5EF4-FFF2-40B4-BE49-F238E27FC236}">
                <a16:creationId xmlns:a16="http://schemas.microsoft.com/office/drawing/2014/main" xmlns="" id="{1A1284CB-F6EA-3C51-3AF8-02B6B88B34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36717" y="5535300"/>
            <a:ext cx="5049983" cy="740428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 i="0" baseline="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315078197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вет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D45CEC1-2C54-EEF0-2DFC-07A902B941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1563" y="3640215"/>
            <a:ext cx="7208874" cy="1100470"/>
          </a:xfrm>
        </p:spPr>
        <p:txBody>
          <a:bodyPr anchor="t">
            <a:normAutofit/>
          </a:bodyPr>
          <a:lstStyle>
            <a:lvl1pPr algn="ctr">
              <a:defRPr sz="3500" b="0" i="0" baseline="0">
                <a:solidFill>
                  <a:schemeClr val="tx1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ФЕДЕРАЛЬНАЯ</a:t>
            </a:r>
            <a:br>
              <a:rPr lang="ru-RU" dirty="0"/>
            </a:br>
            <a:r>
              <a:rPr lang="ru-RU" dirty="0"/>
              <a:t>НАЛОГОВАЯ СЛУЖБА</a:t>
            </a:r>
          </a:p>
        </p:txBody>
      </p:sp>
      <p:sp>
        <p:nvSpPr>
          <p:cNvPr id="2" name="Текст 15">
            <a:extLst>
              <a:ext uri="{FF2B5EF4-FFF2-40B4-BE49-F238E27FC236}">
                <a16:creationId xmlns:a16="http://schemas.microsoft.com/office/drawing/2014/main" xmlns="" id="{4013B92A-B096-2595-177C-C804C83D80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91562" y="4740685"/>
            <a:ext cx="7208873" cy="545371"/>
          </a:xfrm>
        </p:spPr>
        <p:txBody>
          <a:bodyPr/>
          <a:lstStyle>
            <a:lvl1pPr marL="0" indent="0" algn="ctr">
              <a:buFontTx/>
              <a:buNone/>
              <a:defRPr b="0" i="0" baseline="0">
                <a:solidFill>
                  <a:schemeClr val="tx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РАСТЁМ ВМЕСТЕ!</a:t>
            </a:r>
          </a:p>
        </p:txBody>
      </p:sp>
    </p:spTree>
    <p:extLst>
      <p:ext uri="{BB962C8B-B14F-4D97-AF65-F5344CB8AC3E}">
        <p14:creationId xmlns:p14="http://schemas.microsoft.com/office/powerpoint/2010/main" val="137054831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D45CEC1-2C54-EEF0-2DFC-07A902B941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1563" y="3003457"/>
            <a:ext cx="7208874" cy="1100470"/>
          </a:xfrm>
        </p:spPr>
        <p:txBody>
          <a:bodyPr anchor="t">
            <a:normAutofit/>
          </a:bodyPr>
          <a:lstStyle>
            <a:lvl1pPr algn="ctr">
              <a:defRPr sz="3500" b="0" i="0" baseline="0">
                <a:solidFill>
                  <a:srgbClr val="EEF1F7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РАЗДЕЛИТЕЛЬНЫЙ</a:t>
            </a:r>
            <a:br>
              <a:rPr lang="ru-RU" dirty="0"/>
            </a:br>
            <a:r>
              <a:rPr lang="ru-RU" dirty="0"/>
              <a:t>СЛАЙД</a:t>
            </a:r>
          </a:p>
        </p:txBody>
      </p:sp>
    </p:spTree>
    <p:extLst>
      <p:ext uri="{BB962C8B-B14F-4D97-AF65-F5344CB8AC3E}">
        <p14:creationId xmlns:p14="http://schemas.microsoft.com/office/powerpoint/2010/main" val="25552654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bg>
      <p:bgPr>
        <a:solidFill>
          <a:srgbClr val="ED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BA0498A-0913-CDF5-597E-786D7017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B6C6FB25-5D92-B3A6-5B73-DA0E24CF9B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99676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BA0498A-0913-CDF5-597E-786D7017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B6C6FB25-5D92-B3A6-5B73-DA0E24CF9B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7618148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для графи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BA0498A-0913-CDF5-597E-786D7017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иаграмма 2">
            <a:extLst>
              <a:ext uri="{FF2B5EF4-FFF2-40B4-BE49-F238E27FC236}">
                <a16:creationId xmlns:a16="http://schemas.microsoft.com/office/drawing/2014/main" xmlns="" id="{097CFDB5-2AF3-444B-2201-7026FA80E6CD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31838" y="1620838"/>
            <a:ext cx="10728326" cy="443774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52508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о спил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CC1ED6B-86D3-7317-A434-C79B44EAC3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523488" y="1306053"/>
            <a:ext cx="11102915" cy="10669600"/>
          </a:xfrm>
          <a:prstGeom prst="rect">
            <a:avLst/>
          </a:prstGeom>
        </p:spPr>
      </p:pic>
      <p:sp>
        <p:nvSpPr>
          <p:cNvPr id="31" name="Заголовок 1">
            <a:extLst>
              <a:ext uri="{FF2B5EF4-FFF2-40B4-BE49-F238E27FC236}">
                <a16:creationId xmlns:a16="http://schemas.microsoft.com/office/drawing/2014/main" xmlns="" id="{75D1E865-0299-0CD2-E90F-A8923669D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xmlns="" id="{577853A8-E490-9E4E-957F-6AB1BC75CC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1162152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  <p15:guide id="3" orient="horz" pos="618" userDrawn="1">
          <p15:clr>
            <a:srgbClr val="FBAE40"/>
          </p15:clr>
        </p15:guide>
        <p15:guide id="4" orient="horz" pos="390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о спилом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5DF41B0-AC7C-2142-79A2-898FF8B9B0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rot="20693074">
            <a:off x="-3485899" y="1181057"/>
            <a:ext cx="13281344" cy="1276301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xmlns="" id="{75D1E865-0299-0CD2-E90F-A8923669D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xmlns="" id="{577853A8-E490-9E4E-957F-6AB1BC75CC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568081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 малой плаш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7FD9049B-EFD3-BDD8-9B55-98585966C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xmlns="" id="{5FA7C7B8-E1EB-3BCB-AF3E-FEAA3E473F60}"/>
              </a:ext>
            </a:extLst>
          </p:cNvPr>
          <p:cNvSpPr/>
          <p:nvPr userDrawn="1"/>
        </p:nvSpPr>
        <p:spPr>
          <a:xfrm>
            <a:off x="408432" y="1837372"/>
            <a:ext cx="7406640" cy="5585664"/>
          </a:xfrm>
          <a:prstGeom prst="roundRect">
            <a:avLst>
              <a:gd name="adj" fmla="val 2983"/>
            </a:avLst>
          </a:prstGeom>
          <a:gradFill>
            <a:gsLst>
              <a:gs pos="0">
                <a:srgbClr val="F8FAFF"/>
              </a:gs>
              <a:gs pos="31000">
                <a:srgbClr val="EEF1F7"/>
              </a:gs>
              <a:gs pos="100000">
                <a:srgbClr val="B6C2D4"/>
              </a:gs>
            </a:gsLst>
            <a:lin ang="2700000" scaled="1"/>
          </a:gradFill>
          <a:ln>
            <a:noFill/>
          </a:ln>
          <a:effectLst>
            <a:outerShdw blurRad="525626" dist="205860" dir="3240000" sx="100143" sy="100143" algn="tl" rotWithShape="0">
              <a:srgbClr val="9DA6B7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xmlns="" id="{2B8C9CB1-9E60-3C45-57CC-BA06B93BF2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2" y="1962149"/>
            <a:ext cx="6939202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4687180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 плаш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xmlns="" id="{925456A0-D79B-4244-D501-1E82EF6645D9}"/>
              </a:ext>
            </a:extLst>
          </p:cNvPr>
          <p:cNvSpPr/>
          <p:nvPr userDrawn="1"/>
        </p:nvSpPr>
        <p:spPr>
          <a:xfrm>
            <a:off x="408432" y="1837372"/>
            <a:ext cx="11375136" cy="5585664"/>
          </a:xfrm>
          <a:prstGeom prst="roundRect">
            <a:avLst>
              <a:gd name="adj" fmla="val 2983"/>
            </a:avLst>
          </a:prstGeom>
          <a:gradFill>
            <a:gsLst>
              <a:gs pos="0">
                <a:srgbClr val="F8FAFF"/>
              </a:gs>
              <a:gs pos="31000">
                <a:srgbClr val="EEF1F7"/>
              </a:gs>
              <a:gs pos="100000">
                <a:srgbClr val="B6C2D4"/>
              </a:gs>
            </a:gsLst>
            <a:lin ang="2700000" scaled="1"/>
          </a:gradFill>
          <a:ln>
            <a:noFill/>
          </a:ln>
          <a:effectLst>
            <a:outerShdw blurRad="525626" dist="205860" dir="3240000" sx="100143" sy="100143" algn="tl" rotWithShape="0">
              <a:srgbClr val="9DA6B7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20A662EC-7E01-A726-9BC3-74258473C8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4A1E32-9434-88EB-1A2E-6C9046430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7378177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 плашкой и спил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798575D-5864-B7AF-0C90-DC88922B85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rot="9338933">
            <a:off x="2688189" y="-485826"/>
            <a:ext cx="13281344" cy="12763011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xmlns="" id="{925456A0-D79B-4244-D501-1E82EF6645D9}"/>
              </a:ext>
            </a:extLst>
          </p:cNvPr>
          <p:cNvSpPr/>
          <p:nvPr userDrawn="1"/>
        </p:nvSpPr>
        <p:spPr>
          <a:xfrm>
            <a:off x="408432" y="1837372"/>
            <a:ext cx="11375136" cy="5585664"/>
          </a:xfrm>
          <a:prstGeom prst="roundRect">
            <a:avLst>
              <a:gd name="adj" fmla="val 2983"/>
            </a:avLst>
          </a:prstGeom>
          <a:gradFill>
            <a:gsLst>
              <a:gs pos="0">
                <a:srgbClr val="F8FAFF"/>
              </a:gs>
              <a:gs pos="31000">
                <a:srgbClr val="EEF1F7"/>
              </a:gs>
              <a:gs pos="100000">
                <a:srgbClr val="B6C2D4"/>
              </a:gs>
            </a:gsLst>
            <a:lin ang="2700000" scaled="1"/>
          </a:gradFill>
          <a:ln>
            <a:noFill/>
          </a:ln>
          <a:effectLst>
            <a:outerShdw blurRad="525626" dist="205860" dir="3240000" sx="100143" sy="100143" algn="tl" rotWithShape="0">
              <a:srgbClr val="9DA6B7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20A662EC-7E01-A726-9BC3-74258473C8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4A1E32-9434-88EB-1A2E-6C9046430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6034551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для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843B41D-00BA-77D5-02CA-E78DD3FA59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173788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2" name="Номер слайда 23">
            <a:extLst>
              <a:ext uri="{FF2B5EF4-FFF2-40B4-BE49-F238E27FC236}">
                <a16:creationId xmlns:a16="http://schemas.microsoft.com/office/drawing/2014/main" xmlns="" id="{3688B8CC-AE6F-5C00-8874-7332222FA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90196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197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 для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D7F907F3-693C-2F35-DC5B-6DD11F59A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96238" y="0"/>
            <a:ext cx="4195762" cy="6858000"/>
          </a:xfrm>
          <a:blipFill dpi="0" rotWithShape="0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2" name="Номер слайда 23">
            <a:extLst>
              <a:ext uri="{FF2B5EF4-FFF2-40B4-BE49-F238E27FC236}">
                <a16:creationId xmlns:a16="http://schemas.microsoft.com/office/drawing/2014/main" xmlns="" id="{067C3548-2938-2E31-FF68-90A109DE2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6568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197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основной слайд для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D7F907F3-693C-2F35-DC5B-6DD11F59A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299284"/>
            <a:ext cx="12192000" cy="2558716"/>
          </a:xfrm>
          <a:blipFill dpi="0" rotWithShape="0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2" name="Номер слайда 23">
            <a:extLst>
              <a:ext uri="{FF2B5EF4-FFF2-40B4-BE49-F238E27FC236}">
                <a16:creationId xmlns:a16="http://schemas.microsoft.com/office/drawing/2014/main" xmlns="" id="{067C3548-2938-2E31-FF68-90A109DE2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FC6C2C-C3CE-1E0C-B440-00E25D6431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7D80BEF8-A280-5E9B-AADB-637948F690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50"/>
            <a:ext cx="10694997" cy="2119988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77FF7F7D-6465-9E1D-1C00-EB5F3F489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5718788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197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 с плаш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2F32E6D-CADB-869E-99B0-7C522A81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rot="10643951">
            <a:off x="-4688475" y="1142591"/>
            <a:ext cx="13139479" cy="12635478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xmlns="" id="{925456A0-D79B-4244-D501-1E82EF6645D9}"/>
              </a:ext>
            </a:extLst>
          </p:cNvPr>
          <p:cNvSpPr/>
          <p:nvPr userDrawn="1"/>
        </p:nvSpPr>
        <p:spPr>
          <a:xfrm>
            <a:off x="408432" y="1837372"/>
            <a:ext cx="11375136" cy="4363402"/>
          </a:xfrm>
          <a:prstGeom prst="roundRect">
            <a:avLst>
              <a:gd name="adj" fmla="val 2983"/>
            </a:avLst>
          </a:prstGeom>
          <a:gradFill>
            <a:gsLst>
              <a:gs pos="0">
                <a:srgbClr val="F8FAFF"/>
              </a:gs>
              <a:gs pos="31000">
                <a:srgbClr val="EEF1F7"/>
              </a:gs>
              <a:gs pos="100000">
                <a:srgbClr val="B6C2D4"/>
              </a:gs>
            </a:gsLst>
            <a:lin ang="2700000" scaled="1"/>
          </a:gradFill>
          <a:ln>
            <a:noFill/>
          </a:ln>
          <a:effectLst>
            <a:outerShdw blurRad="525626" dist="205860" dir="3240000" sx="100143" sy="100143" algn="tl" rotWithShape="0">
              <a:srgbClr val="9DA6B7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EFA9E4-D0C4-5EE3-D8FD-EB8BB5E2E0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2193" y="389027"/>
            <a:ext cx="732107" cy="836694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20336C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xmlns="" id="{20A662EC-7E01-A726-9BC3-74258473C8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2" y="1962150"/>
            <a:ext cx="6158811" cy="4096432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Montserrat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Место для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4A1E32-9434-88EB-1A2E-6C9046430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aseline="0">
                <a:solidFill>
                  <a:srgbClr val="253775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A57DEAFD-61A5-5688-15D7-45908684D7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13588" y="2024062"/>
            <a:ext cx="4447040" cy="3951435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6645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верш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:a16="http://schemas.microsoft.com/office/drawing/2014/main" xmlns="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Montserrat Medium" pitchFamily="2" charset="0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9272F5-2C8E-479F-D2EC-5E1CEFD9C9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1563" y="4151375"/>
            <a:ext cx="7208874" cy="589309"/>
          </a:xfrm>
        </p:spPr>
        <p:txBody>
          <a:bodyPr anchor="t">
            <a:normAutofit/>
          </a:bodyPr>
          <a:lstStyle>
            <a:lvl1pPr algn="ctr">
              <a:defRPr sz="3500" b="0" i="0" baseline="0">
                <a:solidFill>
                  <a:srgbClr val="EEF1F7"/>
                </a:solidFill>
                <a:latin typeface="Montserrat SemiBold" pitchFamily="2" charset="0"/>
              </a:defRPr>
            </a:lvl1pPr>
          </a:lstStyle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576987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 свет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DBB7B37-DF10-18A1-FFE7-35ECBCE83C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9591" y="3618474"/>
            <a:ext cx="7199869" cy="110047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ФЕДЕРАЛЬНАЯ</a:t>
            </a:r>
            <a:br>
              <a:rPr lang="ru-RU" dirty="0"/>
            </a:br>
            <a:r>
              <a:rPr lang="ru-RU" dirty="0"/>
              <a:t>НАЛОГОВАЯ СЛУЖБА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="" xmlns:a16="http://schemas.microsoft.com/office/drawing/2014/main" id="{BD7763D7-935C-23E7-7FE5-B856BF1659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79590" y="4926574"/>
            <a:ext cx="7199870" cy="45273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РАСТЁМ ВМЕСТЕ!</a:t>
            </a:r>
          </a:p>
        </p:txBody>
      </p:sp>
      <p:sp>
        <p:nvSpPr>
          <p:cNvPr id="5" name="Номер слайда 23">
            <a:extLst>
              <a:ext uri="{FF2B5EF4-FFF2-40B4-BE49-F238E27FC236}">
                <a16:creationId xmlns="" xmlns:a16="http://schemas.microsoft.com/office/drawing/2014/main" id="{42C7DE29-D9B7-98C7-1AEC-EE3A09EA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61483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AE1530-6043-40A2-2C7D-4EA44E31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D64530A-5128-1D65-45B2-2EA7261EA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C81C21-82D1-44B1-9D00-98E52E5534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E1D6F7A-B1F6-168D-2269-37A7913B5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75281D-FBB7-0EEE-0483-042F786B0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6B8470-55A6-CF4B-ABEF-5E5F70F4E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14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6" r:id="rId2"/>
    <p:sldLayoutId id="2147483677" r:id="rId3"/>
    <p:sldLayoutId id="2147483678" r:id="rId4"/>
    <p:sldLayoutId id="2147483672" r:id="rId5"/>
    <p:sldLayoutId id="2147483670" r:id="rId6"/>
    <p:sldLayoutId id="2147483675" r:id="rId7"/>
    <p:sldLayoutId id="2147483669" r:id="rId8"/>
    <p:sldLayoutId id="2147483649" r:id="rId9"/>
    <p:sldLayoutId id="2147483664" r:id="rId10"/>
    <p:sldLayoutId id="2147483661" r:id="rId11"/>
    <p:sldLayoutId id="2147483663" r:id="rId12"/>
    <p:sldLayoutId id="2147483673" r:id="rId13"/>
    <p:sldLayoutId id="2147483666" r:id="rId14"/>
    <p:sldLayoutId id="2147483667" r:id="rId15"/>
    <p:sldLayoutId id="2147483674" r:id="rId16"/>
    <p:sldLayoutId id="2147483668" r:id="rId17"/>
    <p:sldLayoutId id="2147483671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7724E505-4418-BF1F-3DF9-3A7C8E52E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51404" y="2090893"/>
            <a:ext cx="7199869" cy="1100470"/>
          </a:xfrm>
        </p:spPr>
        <p:txBody>
          <a:bodyPr/>
          <a:lstStyle/>
          <a:p>
            <a:r>
              <a:rPr lang="ru-RU" sz="3200" b="0" dirty="0" smtClean="0">
                <a:latin typeface="Montserrat Medium"/>
              </a:rPr>
              <a:t>Внесудебное </a:t>
            </a:r>
            <a:r>
              <a:rPr lang="ru-RU" sz="3200" b="0" dirty="0">
                <a:latin typeface="Montserrat Medium"/>
              </a:rPr>
              <a:t>взыскание налоговой задолженности с физических </a:t>
            </a:r>
            <a:r>
              <a:rPr lang="ru-RU" sz="3200" b="0" dirty="0" smtClean="0">
                <a:latin typeface="Montserrat Medium"/>
              </a:rPr>
              <a:t>лиц     с </a:t>
            </a:r>
            <a:r>
              <a:rPr lang="ru-RU" sz="3200" b="0" dirty="0">
                <a:latin typeface="Montserrat Medium"/>
              </a:rPr>
              <a:t>1 ноября </a:t>
            </a:r>
            <a:r>
              <a:rPr lang="ru-RU" sz="3200" b="0" dirty="0" smtClean="0">
                <a:latin typeface="Montserrat Medium"/>
              </a:rPr>
              <a:t>2025 года</a:t>
            </a:r>
            <a:endParaRPr lang="ru-RU" sz="3200" b="0" dirty="0">
              <a:latin typeface="Montserrat Medium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534D12D-EAFA-F326-3DF4-EFFA29AEA2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5586" y="4543260"/>
            <a:ext cx="7199870" cy="452738"/>
          </a:xfrm>
        </p:spPr>
        <p:txBody>
          <a:bodyPr>
            <a:noAutofit/>
          </a:bodyPr>
          <a:lstStyle/>
          <a:p>
            <a:pPr algn="r" defTabSz="609585">
              <a:defRPr/>
            </a:pPr>
            <a:r>
              <a:rPr lang="ru-RU" sz="1600" dirty="0" smtClean="0">
                <a:latin typeface="Montserrat Medium"/>
              </a:rPr>
              <a:t>Пётр Олегович Нашатырёв                                                           Заместитель </a:t>
            </a:r>
            <a:r>
              <a:rPr lang="ru-RU" sz="1600" dirty="0">
                <a:latin typeface="Montserrat Medium"/>
              </a:rPr>
              <a:t>начальника отдела урегулирования задолженности  </a:t>
            </a:r>
            <a:r>
              <a:rPr lang="ru-RU" sz="1600" dirty="0" smtClean="0">
                <a:latin typeface="Montserrat Medium"/>
              </a:rPr>
              <a:t>              УФНС </a:t>
            </a:r>
            <a:r>
              <a:rPr lang="ru-RU" sz="1600" dirty="0">
                <a:latin typeface="Montserrat Medium"/>
              </a:rPr>
              <a:t>России по Ханты-Мансийскому автономному </a:t>
            </a:r>
            <a:r>
              <a:rPr lang="ru-RU" sz="1600" dirty="0" smtClean="0">
                <a:latin typeface="Montserrat Medium"/>
              </a:rPr>
              <a:t>округу – Югре </a:t>
            </a:r>
            <a:endParaRPr lang="ru-RU" sz="1600" dirty="0">
              <a:latin typeface="Montserrat Medium"/>
            </a:endParaRPr>
          </a:p>
          <a:p>
            <a:pPr algn="r" defTabSz="609585">
              <a:defRPr/>
            </a:pPr>
            <a:endParaRPr lang="ru-RU" sz="1600" spc="-25" dirty="0">
              <a:solidFill>
                <a:schemeClr val="accent3"/>
              </a:solidFill>
              <a:latin typeface="Montserrat Medium"/>
              <a:ea typeface="Golos T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37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3565" y="1244010"/>
            <a:ext cx="384419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accent5"/>
                </a:solidFill>
                <a:latin typeface="Montserrat Medium"/>
              </a:rPr>
              <a:t>С 1 ноября 2025 года </a:t>
            </a:r>
            <a:r>
              <a:rPr lang="ru-RU" sz="2200" dirty="0" smtClean="0">
                <a:latin typeface="Montserrat Medium"/>
              </a:rPr>
              <a:t>изменился порядок </a:t>
            </a:r>
            <a:r>
              <a:rPr lang="ru-RU" sz="2200" dirty="0">
                <a:latin typeface="Montserrat Medium"/>
              </a:rPr>
              <a:t>взыскания налоговой задолженности с </a:t>
            </a:r>
            <a:r>
              <a:rPr lang="ru-RU" sz="2200" dirty="0" smtClean="0">
                <a:latin typeface="Montserrat Medium"/>
              </a:rPr>
              <a:t>физлиц   и самозанятых граждан,   не </a:t>
            </a:r>
            <a:r>
              <a:rPr lang="ru-RU" sz="2200" dirty="0">
                <a:latin typeface="Montserrat Medium"/>
              </a:rPr>
              <a:t>являющихся </a:t>
            </a:r>
            <a:r>
              <a:rPr lang="ru-RU" sz="2200" dirty="0" smtClean="0">
                <a:latin typeface="Montserrat Medium"/>
              </a:rPr>
              <a:t>ИП (Федеральный закон </a:t>
            </a:r>
            <a:r>
              <a:rPr lang="ru-RU" sz="2200" dirty="0">
                <a:latin typeface="Montserrat Medium"/>
              </a:rPr>
              <a:t>от 31.07.2025 № 287-ФЗ </a:t>
            </a:r>
            <a:r>
              <a:rPr lang="ru-RU" sz="2200" dirty="0" smtClean="0">
                <a:latin typeface="Montserrat Medium"/>
              </a:rPr>
              <a:t>      «</a:t>
            </a:r>
            <a:r>
              <a:rPr lang="ru-RU" sz="2200" dirty="0">
                <a:latin typeface="Montserrat Medium"/>
              </a:rPr>
              <a:t>О внесении изменений в часть первую </a:t>
            </a:r>
            <a:r>
              <a:rPr lang="ru-RU" sz="2200" dirty="0" smtClean="0">
                <a:latin typeface="Montserrat Medium"/>
              </a:rPr>
              <a:t>НК РФ </a:t>
            </a:r>
            <a:r>
              <a:rPr lang="ru-RU" sz="2200" dirty="0">
                <a:latin typeface="Montserrat Medium"/>
              </a:rPr>
              <a:t>и Федеральный закон </a:t>
            </a:r>
            <a:r>
              <a:rPr lang="ru-RU" sz="2200" dirty="0" smtClean="0">
                <a:latin typeface="Montserrat Medium"/>
              </a:rPr>
              <a:t>      «</a:t>
            </a:r>
            <a:r>
              <a:rPr lang="ru-RU" sz="2200" dirty="0">
                <a:latin typeface="Montserrat Medium"/>
              </a:rPr>
              <a:t>Об исполнительном производстве</a:t>
            </a:r>
            <a:r>
              <a:rPr lang="ru-RU" sz="2200" dirty="0" smtClean="0">
                <a:latin typeface="Montserrat Medium"/>
              </a:rPr>
              <a:t>»)</a:t>
            </a:r>
            <a:endParaRPr lang="ru-RU" sz="2200" b="1" dirty="0">
              <a:latin typeface="Montserrat Medium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99016" y="1244010"/>
            <a:ext cx="655755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Новый порядок предполагает </a:t>
            </a:r>
            <a:r>
              <a:rPr lang="ru-RU" sz="2200" dirty="0">
                <a:solidFill>
                  <a:schemeClr val="accent5"/>
                </a:solidFill>
                <a:latin typeface="Montserrat Medium"/>
                <a:cs typeface="Arial" panose="020B0604020202020204" pitchFamily="34" charset="0"/>
              </a:rPr>
              <a:t>внесудебное взыскание </a:t>
            </a:r>
            <a:r>
              <a:rPr lang="ru-RU" sz="22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и </a:t>
            </a:r>
            <a:r>
              <a:rPr lang="ru-RU" sz="22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будет применяться к задолженности, отраженной на Едином налоговом счете </a:t>
            </a:r>
            <a:r>
              <a:rPr lang="ru-RU" sz="22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(ЕНС) при </a:t>
            </a:r>
            <a:r>
              <a:rPr lang="ru-RU" sz="22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отсутствии </a:t>
            </a:r>
            <a:r>
              <a:rPr lang="ru-RU" sz="22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спора </a:t>
            </a:r>
            <a:r>
              <a:rPr lang="ru-RU" sz="22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с налоговым </a:t>
            </a:r>
            <a:r>
              <a:rPr lang="ru-RU" sz="22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органом</a:t>
            </a:r>
            <a:endParaRPr lang="ru-RU" sz="2200" dirty="0">
              <a:solidFill>
                <a:schemeClr val="tx2"/>
              </a:solidFill>
              <a:latin typeface="Montserrat Medium"/>
              <a:cs typeface="Arial" panose="020B0604020202020204" pitchFamily="34" charset="0"/>
            </a:endParaRPr>
          </a:p>
          <a:p>
            <a:endParaRPr lang="ru-RU" sz="2200" dirty="0">
              <a:solidFill>
                <a:schemeClr val="tx2"/>
              </a:solidFill>
              <a:latin typeface="Montserrat Medium"/>
              <a:cs typeface="Arial" panose="020B0604020202020204" pitchFamily="34" charset="0"/>
            </a:endParaRPr>
          </a:p>
          <a:p>
            <a:r>
              <a:rPr lang="ru-RU" sz="22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Взысканию подлежат как долги по налогам, которые граждане </a:t>
            </a:r>
            <a:r>
              <a:rPr lang="ru-RU" sz="22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рассчитывают самостоятельно, </a:t>
            </a:r>
            <a:r>
              <a:rPr lang="ru-RU" sz="22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в том числе при подаче декларации 3-НДФЛ, так и налоги, начисленные налоговыми органами на основании результатов налоговых проверок и </a:t>
            </a:r>
            <a:r>
              <a:rPr lang="ru-RU" sz="22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указанные </a:t>
            </a:r>
            <a:r>
              <a:rPr lang="ru-RU" sz="22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в налоговых уведомлениях по имущественным </a:t>
            </a:r>
            <a:r>
              <a:rPr lang="ru-RU" sz="22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налогам</a:t>
            </a:r>
            <a:endParaRPr lang="ru-RU" sz="2200" dirty="0">
              <a:solidFill>
                <a:schemeClr val="tx2"/>
              </a:solidFill>
              <a:latin typeface="Montserrat Medium"/>
              <a:cs typeface="Arial" panose="020B0604020202020204" pitchFamily="34" charset="0"/>
            </a:endParaRPr>
          </a:p>
        </p:txBody>
      </p:sp>
      <p:cxnSp>
        <p:nvCxnSpPr>
          <p:cNvPr id="26" name="Straight Connector 35">
            <a:extLst>
              <a:ext uri="{FF2B5EF4-FFF2-40B4-BE49-F238E27FC236}">
                <a16:creationId xmlns:a16="http://schemas.microsoft.com/office/drawing/2014/main" xmlns="" id="{32AEAD2D-2847-C876-22E9-5778CE938795}"/>
              </a:ext>
            </a:extLst>
          </p:cNvPr>
          <p:cNvCxnSpPr>
            <a:cxnSpLocks/>
          </p:cNvCxnSpPr>
          <p:nvPr/>
        </p:nvCxnSpPr>
        <p:spPr>
          <a:xfrm flipH="1" flipV="1">
            <a:off x="4705745" y="1257073"/>
            <a:ext cx="57150" cy="4388803"/>
          </a:xfrm>
          <a:prstGeom prst="line">
            <a:avLst/>
          </a:prstGeom>
          <a:noFill/>
          <a:ln w="6350">
            <a:gradFill>
              <a:gsLst>
                <a:gs pos="0">
                  <a:srgbClr val="F6522D">
                    <a:alpha val="0"/>
                  </a:srgbClr>
                </a:gs>
                <a:gs pos="50000">
                  <a:srgbClr val="F6522D"/>
                </a:gs>
                <a:gs pos="100000">
                  <a:srgbClr val="F6522D">
                    <a:alpha val="0"/>
                  </a:srgbClr>
                </a:gs>
              </a:gsLst>
              <a:lin ang="0" scaled="0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63156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2A58FB7-9119-2076-0320-1BD4CE2BB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888" y="526074"/>
            <a:ext cx="9944101" cy="58675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Процедура внесудебного </a:t>
            </a:r>
            <a:r>
              <a:rPr lang="ru-RU" sz="2400" b="1" dirty="0" smtClean="0">
                <a:solidFill>
                  <a:schemeClr val="tx1"/>
                </a:solidFill>
              </a:rPr>
              <a:t>взыскания:</a:t>
            </a:r>
            <a:endParaRPr lang="ru-RU" sz="24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Подзаголовок 3">
            <a:extLst>
              <a:ext uri="{FF2B5EF4-FFF2-40B4-BE49-F238E27FC236}">
                <a16:creationId xmlns="" xmlns:a16="http://schemas.microsoft.com/office/drawing/2014/main" id="{0CD28B81-34E5-F33B-7F54-8A83A13D9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715" y="1396345"/>
            <a:ext cx="11100677" cy="321256"/>
          </a:xfr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1.</a:t>
            </a:r>
            <a:r>
              <a:rPr lang="ru-RU" dirty="0" smtClean="0">
                <a:solidFill>
                  <a:schemeClr val="accent5"/>
                </a:solidFill>
              </a:rPr>
              <a:t> </a:t>
            </a:r>
            <a:r>
              <a:rPr lang="ru-RU" b="1" dirty="0" smtClean="0">
                <a:solidFill>
                  <a:schemeClr val="accent5"/>
                </a:solidFill>
              </a:rPr>
              <a:t>Образование задолженности ЕНС</a:t>
            </a:r>
            <a:r>
              <a:rPr lang="ru-RU" dirty="0" smtClean="0">
                <a:solidFill>
                  <a:schemeClr val="accent5"/>
                </a:solidFill>
              </a:rPr>
              <a:t> </a:t>
            </a:r>
            <a:r>
              <a:rPr lang="ru-RU" dirty="0" smtClean="0"/>
              <a:t>при неуплате налогов в установленные сроки</a:t>
            </a:r>
            <a:endParaRPr lang="ru-RU" dirty="0"/>
          </a:p>
        </p:txBody>
      </p:sp>
      <p:sp>
        <p:nvSpPr>
          <p:cNvPr id="6" name="Подзаголовок 3">
            <a:extLst>
              <a:ext uri="{FF2B5EF4-FFF2-40B4-BE49-F238E27FC236}">
                <a16:creationId xmlns="" xmlns:a16="http://schemas.microsoft.com/office/drawing/2014/main" id="{0CD28B81-34E5-F33B-7F54-8A83A13D9454}"/>
              </a:ext>
            </a:extLst>
          </p:cNvPr>
          <p:cNvSpPr txBox="1">
            <a:spLocks/>
          </p:cNvSpPr>
          <p:nvPr/>
        </p:nvSpPr>
        <p:spPr>
          <a:xfrm>
            <a:off x="496837" y="1769050"/>
            <a:ext cx="11101544" cy="318707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 baseline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accent5"/>
                </a:solidFill>
              </a:rPr>
              <a:t>2. Направление требования об уплате задолженности</a:t>
            </a:r>
            <a:r>
              <a:rPr lang="ru-RU" dirty="0" smtClean="0">
                <a:solidFill>
                  <a:schemeClr val="accent5"/>
                </a:solidFill>
              </a:rPr>
              <a:t> </a:t>
            </a:r>
            <a:r>
              <a:rPr lang="ru-RU" dirty="0" smtClean="0"/>
              <a:t>с указанием срока уплаты</a:t>
            </a:r>
            <a:endParaRPr lang="ru-RU" dirty="0"/>
          </a:p>
        </p:txBody>
      </p:sp>
      <p:sp>
        <p:nvSpPr>
          <p:cNvPr id="7" name="Подзаголовок 3">
            <a:extLst>
              <a:ext uri="{FF2B5EF4-FFF2-40B4-BE49-F238E27FC236}">
                <a16:creationId xmlns="" xmlns:a16="http://schemas.microsoft.com/office/drawing/2014/main" id="{0CD28B81-34E5-F33B-7F54-8A83A13D9454}"/>
              </a:ext>
            </a:extLst>
          </p:cNvPr>
          <p:cNvSpPr txBox="1">
            <a:spLocks/>
          </p:cNvSpPr>
          <p:nvPr/>
        </p:nvSpPr>
        <p:spPr>
          <a:xfrm>
            <a:off x="496839" y="3630619"/>
            <a:ext cx="11101545" cy="520207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 baseline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accent5"/>
                </a:solidFill>
              </a:rPr>
              <a:t>6. Период для подачи возражений</a:t>
            </a:r>
            <a:r>
              <a:rPr lang="ru-RU" dirty="0">
                <a:solidFill>
                  <a:schemeClr val="accent5"/>
                </a:solidFill>
              </a:rPr>
              <a:t> </a:t>
            </a:r>
            <a:r>
              <a:rPr lang="ru-RU" dirty="0"/>
              <a:t>-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налогоплательщик в течение 30 календарных дней с момента получения Решения вправе </a:t>
            </a:r>
            <a:r>
              <a:rPr lang="ru-RU" dirty="0"/>
              <a:t>подать </a:t>
            </a:r>
            <a:r>
              <a:rPr lang="ru-RU" dirty="0" smtClean="0"/>
              <a:t>возражение или заявление о перерасчете. В период их рассмотрения взыскание </a:t>
            </a:r>
            <a:r>
              <a:rPr lang="ru-RU" dirty="0"/>
              <a:t>не производится</a:t>
            </a:r>
          </a:p>
          <a:p>
            <a:endParaRPr lang="ru-RU" dirty="0"/>
          </a:p>
        </p:txBody>
      </p:sp>
      <p:sp>
        <p:nvSpPr>
          <p:cNvPr id="8" name="Подзаголовок 3">
            <a:extLst>
              <a:ext uri="{FF2B5EF4-FFF2-40B4-BE49-F238E27FC236}">
                <a16:creationId xmlns="" xmlns:a16="http://schemas.microsoft.com/office/drawing/2014/main" id="{0CD28B81-34E5-F33B-7F54-8A83A13D9454}"/>
              </a:ext>
            </a:extLst>
          </p:cNvPr>
          <p:cNvSpPr txBox="1">
            <a:spLocks/>
          </p:cNvSpPr>
          <p:nvPr/>
        </p:nvSpPr>
        <p:spPr>
          <a:xfrm>
            <a:off x="496837" y="2148731"/>
            <a:ext cx="11101552" cy="303407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 baseline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accent5"/>
                </a:solidFill>
              </a:rPr>
              <a:t>3. Исполнение требования налогоплательщиком</a:t>
            </a:r>
            <a:r>
              <a:rPr lang="ru-RU" dirty="0" smtClean="0">
                <a:solidFill>
                  <a:schemeClr val="accent5"/>
                </a:solidFill>
              </a:rPr>
              <a:t> </a:t>
            </a:r>
            <a:r>
              <a:rPr lang="ru-RU" dirty="0" smtClean="0">
                <a:solidFill>
                  <a:schemeClr val="accent3"/>
                </a:solidFill>
              </a:rPr>
              <a:t>-</a:t>
            </a:r>
            <a:r>
              <a:rPr lang="ru-RU" dirty="0" smtClean="0"/>
              <a:t> 8 рабочих дней для погашения задолженности</a:t>
            </a:r>
            <a:endParaRPr lang="ru-RU" dirty="0"/>
          </a:p>
        </p:txBody>
      </p:sp>
      <p:sp>
        <p:nvSpPr>
          <p:cNvPr id="9" name="Подзаголовок 3">
            <a:extLst>
              <a:ext uri="{FF2B5EF4-FFF2-40B4-BE49-F238E27FC236}">
                <a16:creationId xmlns="" xmlns:a16="http://schemas.microsoft.com/office/drawing/2014/main" id="{0CD28B81-34E5-F33B-7F54-8A83A13D9454}"/>
              </a:ext>
            </a:extLst>
          </p:cNvPr>
          <p:cNvSpPr txBox="1">
            <a:spLocks/>
          </p:cNvSpPr>
          <p:nvPr/>
        </p:nvSpPr>
        <p:spPr>
          <a:xfrm>
            <a:off x="496837" y="2513112"/>
            <a:ext cx="11101556" cy="468366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 baseline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accent5"/>
                </a:solidFill>
              </a:rPr>
              <a:t>4.</a:t>
            </a:r>
            <a:r>
              <a:rPr lang="ru-RU" dirty="0" smtClean="0">
                <a:solidFill>
                  <a:schemeClr val="accent5"/>
                </a:solidFill>
              </a:rPr>
              <a:t> </a:t>
            </a:r>
            <a:r>
              <a:rPr lang="ru-RU" b="1" dirty="0" smtClean="0">
                <a:solidFill>
                  <a:schemeClr val="accent5"/>
                </a:solidFill>
              </a:rPr>
              <a:t>Принятие решения о взыскании задолженности</a:t>
            </a:r>
            <a:r>
              <a:rPr lang="ru-RU" dirty="0" smtClean="0">
                <a:solidFill>
                  <a:schemeClr val="accent5"/>
                </a:solidFill>
              </a:rPr>
              <a:t> </a:t>
            </a:r>
            <a:r>
              <a:rPr lang="ru-RU" dirty="0" smtClean="0"/>
              <a:t>при неисполнении требования в срок не более 6 мес. с даты истечения срока требования</a:t>
            </a:r>
            <a:endParaRPr lang="ru-RU" dirty="0"/>
          </a:p>
        </p:txBody>
      </p:sp>
      <p:sp>
        <p:nvSpPr>
          <p:cNvPr id="10" name="Подзаголовок 3">
            <a:extLst>
              <a:ext uri="{FF2B5EF4-FFF2-40B4-BE49-F238E27FC236}">
                <a16:creationId xmlns="" xmlns:a16="http://schemas.microsoft.com/office/drawing/2014/main" id="{0CD28B81-34E5-F33B-7F54-8A83A13D9454}"/>
              </a:ext>
            </a:extLst>
          </p:cNvPr>
          <p:cNvSpPr txBox="1">
            <a:spLocks/>
          </p:cNvSpPr>
          <p:nvPr/>
        </p:nvSpPr>
        <p:spPr>
          <a:xfrm>
            <a:off x="496837" y="3051977"/>
            <a:ext cx="11101556" cy="514184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 baseline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accent5"/>
                </a:solidFill>
              </a:rPr>
              <a:t>5. Уведомление должника</a:t>
            </a:r>
            <a:r>
              <a:rPr lang="ru-RU" dirty="0" smtClean="0">
                <a:solidFill>
                  <a:schemeClr val="accent5"/>
                </a:solidFill>
              </a:rPr>
              <a:t> </a:t>
            </a:r>
            <a:r>
              <a:rPr lang="ru-RU" dirty="0" smtClean="0"/>
              <a:t>- Решение о взыскании направляется через личный кабинет налогоплательщика, портал </a:t>
            </a:r>
            <a:r>
              <a:rPr lang="ru-RU" dirty="0" err="1" smtClean="0"/>
              <a:t>Госуслуг</a:t>
            </a:r>
            <a:r>
              <a:rPr lang="ru-RU" dirty="0" smtClean="0"/>
              <a:t> либо при их отсутствии заказным письмом почтой</a:t>
            </a:r>
            <a:endParaRPr lang="ru-RU" dirty="0"/>
          </a:p>
        </p:txBody>
      </p:sp>
      <p:sp>
        <p:nvSpPr>
          <p:cNvPr id="11" name="Подзаголовок 3">
            <a:extLst>
              <a:ext uri="{FF2B5EF4-FFF2-40B4-BE49-F238E27FC236}">
                <a16:creationId xmlns="" xmlns:a16="http://schemas.microsoft.com/office/drawing/2014/main" id="{0CD28B81-34E5-F33B-7F54-8A83A13D9454}"/>
              </a:ext>
            </a:extLst>
          </p:cNvPr>
          <p:cNvSpPr txBox="1">
            <a:spLocks/>
          </p:cNvSpPr>
          <p:nvPr/>
        </p:nvSpPr>
        <p:spPr>
          <a:xfrm>
            <a:off x="496839" y="4224808"/>
            <a:ext cx="11101545" cy="706415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 baseline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accent5"/>
                </a:solidFill>
              </a:rPr>
              <a:t>7. Взыскание за счет денежных средств</a:t>
            </a:r>
            <a:r>
              <a:rPr lang="ru-RU" dirty="0" smtClean="0">
                <a:solidFill>
                  <a:schemeClr val="accent5"/>
                </a:solidFill>
              </a:rPr>
              <a:t> </a:t>
            </a:r>
            <a:r>
              <a:rPr lang="ru-RU" dirty="0" smtClean="0"/>
              <a:t>–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при отсутствии возражений через 7 дней после направления Решения ИФНС размещает в Реестре решений поручение о приостановлении </a:t>
            </a:r>
            <a:r>
              <a:rPr lang="ru-RU" dirty="0"/>
              <a:t>операций по счетам должника, а также </a:t>
            </a:r>
            <a:r>
              <a:rPr lang="ru-RU" dirty="0" smtClean="0"/>
              <a:t>о перечислении </a:t>
            </a:r>
            <a:r>
              <a:rPr lang="ru-RU" dirty="0"/>
              <a:t>денежных средств в счет погашения </a:t>
            </a:r>
            <a:r>
              <a:rPr lang="ru-RU" dirty="0" smtClean="0"/>
              <a:t>задолженности</a:t>
            </a:r>
            <a:endParaRPr lang="ru-RU" dirty="0"/>
          </a:p>
        </p:txBody>
      </p:sp>
      <p:sp>
        <p:nvSpPr>
          <p:cNvPr id="12" name="Подзаголовок 3">
            <a:extLst>
              <a:ext uri="{FF2B5EF4-FFF2-40B4-BE49-F238E27FC236}">
                <a16:creationId xmlns="" xmlns:a16="http://schemas.microsoft.com/office/drawing/2014/main" id="{0CD28B81-34E5-F33B-7F54-8A83A13D9454}"/>
              </a:ext>
            </a:extLst>
          </p:cNvPr>
          <p:cNvSpPr txBox="1">
            <a:spLocks/>
          </p:cNvSpPr>
          <p:nvPr/>
        </p:nvSpPr>
        <p:spPr>
          <a:xfrm>
            <a:off x="496837" y="5011247"/>
            <a:ext cx="11101544" cy="509426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 baseline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accent5"/>
                </a:solidFill>
              </a:rPr>
              <a:t>8. Взыскание за счет имущества</a:t>
            </a:r>
            <a:r>
              <a:rPr lang="ru-RU" dirty="0" smtClean="0">
                <a:solidFill>
                  <a:schemeClr val="accent5"/>
                </a:solidFill>
              </a:rPr>
              <a:t> </a:t>
            </a:r>
            <a:r>
              <a:rPr lang="ru-RU" dirty="0" smtClean="0"/>
              <a:t>–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при недостаточности средств на счетах налоговый орган направляет постановление в службу судебных приставов для взыскания за счет имущества должника</a:t>
            </a:r>
            <a:endParaRPr lang="ru-RU" dirty="0"/>
          </a:p>
        </p:txBody>
      </p:sp>
      <p:sp>
        <p:nvSpPr>
          <p:cNvPr id="13" name="Заголовок 2">
            <a:extLst>
              <a:ext uri="{FF2B5EF4-FFF2-40B4-BE49-F238E27FC236}">
                <a16:creationId xmlns="" xmlns:a16="http://schemas.microsoft.com/office/drawing/2014/main" id="{42A58FB7-9119-2076-0320-1BD4CE2BB59E}"/>
              </a:ext>
            </a:extLst>
          </p:cNvPr>
          <p:cNvSpPr txBox="1">
            <a:spLocks/>
          </p:cNvSpPr>
          <p:nvPr/>
        </p:nvSpPr>
        <p:spPr>
          <a:xfrm>
            <a:off x="468053" y="5734050"/>
            <a:ext cx="11130340" cy="8587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 baseline="0">
                <a:solidFill>
                  <a:srgbClr val="253775"/>
                </a:solidFill>
                <a:latin typeface="Montserrat SemiBold" pitchFamily="2" charset="0"/>
                <a:ea typeface="+mj-ea"/>
                <a:cs typeface="+mj-cs"/>
              </a:defRPr>
            </a:lvl1pPr>
          </a:lstStyle>
          <a:p>
            <a:pPr algn="just"/>
            <a:r>
              <a:rPr lang="ru-RU" sz="1500" b="1" dirty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Внесудебный </a:t>
            </a:r>
            <a:r>
              <a:rPr lang="ru-RU" sz="1500" b="1" dirty="0" smtClean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порядок </a:t>
            </a:r>
            <a:r>
              <a:rPr lang="ru-RU" sz="1500" b="1" dirty="0" smtClean="0">
                <a:solidFill>
                  <a:schemeClr val="accent5"/>
                </a:solidFill>
                <a:latin typeface="Montserrat Medium" pitchFamily="2" charset="0"/>
                <a:ea typeface="+mn-ea"/>
                <a:cs typeface="+mn-cs"/>
              </a:rPr>
              <a:t>не применяется</a:t>
            </a:r>
            <a:r>
              <a:rPr lang="ru-RU" sz="1500" b="1" dirty="0" smtClean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, </a:t>
            </a:r>
            <a:r>
              <a:rPr lang="ru-RU" sz="1500" b="1" dirty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если </a:t>
            </a:r>
            <a:r>
              <a:rPr lang="ru-RU" sz="1500" b="1" dirty="0" smtClean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налогоплательщик </a:t>
            </a:r>
            <a:r>
              <a:rPr lang="ru-RU" sz="1500" b="1" dirty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не согласен с суммой </a:t>
            </a:r>
            <a:r>
              <a:rPr lang="ru-RU" sz="1500" b="1" dirty="0" smtClean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задолженности</a:t>
            </a:r>
            <a:r>
              <a:rPr lang="ru-RU" sz="1500" b="1" dirty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, подано заявление о перерасчете или </a:t>
            </a:r>
            <a:r>
              <a:rPr lang="ru-RU" sz="1500" b="1" dirty="0" smtClean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жалоба, либо </a:t>
            </a:r>
            <a:r>
              <a:rPr lang="ru-RU" sz="1500" b="1" dirty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направлена </a:t>
            </a:r>
            <a:r>
              <a:rPr lang="ru-RU" sz="1500" b="1" dirty="0" smtClean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апелляционная </a:t>
            </a:r>
            <a:r>
              <a:rPr lang="ru-RU" sz="1500" b="1" dirty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жалоба на решение налогового органа. </a:t>
            </a:r>
            <a:endParaRPr lang="ru-RU" sz="1500" b="1" dirty="0" smtClean="0">
              <a:solidFill>
                <a:srgbClr val="223570"/>
              </a:solidFill>
              <a:latin typeface="Montserrat Medium" pitchFamily="2" charset="0"/>
              <a:ea typeface="+mn-ea"/>
              <a:cs typeface="+mn-cs"/>
            </a:endParaRPr>
          </a:p>
          <a:p>
            <a:pPr algn="just"/>
            <a:r>
              <a:rPr lang="ru-RU" sz="1500" b="1" dirty="0" smtClean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В </a:t>
            </a:r>
            <a:r>
              <a:rPr lang="ru-RU" sz="1500" b="1" dirty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таких случаях взыскание осуществляется </a:t>
            </a:r>
            <a:r>
              <a:rPr lang="ru-RU" sz="1500" b="1" dirty="0" smtClean="0">
                <a:solidFill>
                  <a:srgbClr val="223570"/>
                </a:solidFill>
                <a:latin typeface="Montserrat Medium" pitchFamily="2" charset="0"/>
                <a:ea typeface="+mn-ea"/>
                <a:cs typeface="+mn-cs"/>
              </a:rPr>
              <a:t>в судебном порядке.</a:t>
            </a:r>
            <a:endParaRPr lang="ru-RU" sz="1500" b="1" dirty="0">
              <a:solidFill>
                <a:srgbClr val="223570"/>
              </a:solidFill>
              <a:latin typeface="Montserrat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93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1950" y="1228398"/>
            <a:ext cx="3352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Информационное </a:t>
            </a:r>
            <a:r>
              <a:rPr lang="ru-RU" sz="20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сообщение </a:t>
            </a:r>
            <a:r>
              <a:rPr lang="ru-RU" sz="20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налогоплательщикам, </a:t>
            </a:r>
            <a:r>
              <a:rPr lang="ru-RU" sz="20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имеющим </a:t>
            </a:r>
            <a:r>
              <a:rPr lang="ru-RU" sz="20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задолженность на 01.10.2025, подлежащую исключению из сальдо ЕНС в соответствии с </a:t>
            </a:r>
            <a:r>
              <a:rPr lang="ru-RU" sz="20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ч. </a:t>
            </a:r>
            <a:r>
              <a:rPr lang="ru-RU" sz="20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2 </a:t>
            </a:r>
            <a:r>
              <a:rPr lang="ru-RU" sz="20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ст. </a:t>
            </a:r>
            <a:r>
              <a:rPr lang="ru-RU" sz="20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3 Федерального закона от 31.07.2025 № </a:t>
            </a:r>
            <a:r>
              <a:rPr lang="ru-RU" sz="20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287-ФЗ, направлено </a:t>
            </a:r>
            <a:r>
              <a:rPr lang="ru-RU" sz="2000" dirty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в октябре 2025 года через единый портал государственных </a:t>
            </a:r>
            <a:r>
              <a:rPr lang="ru-RU" sz="2000" dirty="0" smtClean="0">
                <a:solidFill>
                  <a:schemeClr val="tx2"/>
                </a:solidFill>
                <a:latin typeface="Montserrat Medium"/>
                <a:cs typeface="Arial" panose="020B0604020202020204" pitchFamily="34" charset="0"/>
              </a:rPr>
              <a:t>услуг</a:t>
            </a:r>
            <a:endParaRPr lang="ru-RU" sz="2000" b="1" dirty="0"/>
          </a:p>
        </p:txBody>
      </p:sp>
      <p:cxnSp>
        <p:nvCxnSpPr>
          <p:cNvPr id="26" name="Straight Connector 35">
            <a:extLst>
              <a:ext uri="{FF2B5EF4-FFF2-40B4-BE49-F238E27FC236}">
                <a16:creationId xmlns:a16="http://schemas.microsoft.com/office/drawing/2014/main" xmlns="" id="{32AEAD2D-2847-C876-22E9-5778CE938795}"/>
              </a:ext>
            </a:extLst>
          </p:cNvPr>
          <p:cNvCxnSpPr>
            <a:cxnSpLocks/>
          </p:cNvCxnSpPr>
          <p:nvPr/>
        </p:nvCxnSpPr>
        <p:spPr>
          <a:xfrm flipH="1" flipV="1">
            <a:off x="3812931" y="844163"/>
            <a:ext cx="57150" cy="5275384"/>
          </a:xfrm>
          <a:prstGeom prst="line">
            <a:avLst/>
          </a:prstGeom>
          <a:noFill/>
          <a:ln w="6350">
            <a:gradFill>
              <a:gsLst>
                <a:gs pos="0">
                  <a:srgbClr val="F6522D">
                    <a:alpha val="0"/>
                  </a:srgbClr>
                </a:gs>
                <a:gs pos="50000">
                  <a:srgbClr val="F6522D"/>
                </a:gs>
                <a:gs pos="100000">
                  <a:srgbClr val="F6522D">
                    <a:alpha val="0"/>
                  </a:srgbClr>
                </a:gs>
              </a:gsLst>
              <a:lin ang="0" scaled="0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40478" t="33750" r="41437" b="4202"/>
          <a:stretch/>
        </p:blipFill>
        <p:spPr bwMode="auto">
          <a:xfrm>
            <a:off x="4105274" y="220430"/>
            <a:ext cx="3752851" cy="63519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Straight Connector 35">
            <a:extLst>
              <a:ext uri="{FF2B5EF4-FFF2-40B4-BE49-F238E27FC236}">
                <a16:creationId xmlns:a16="http://schemas.microsoft.com/office/drawing/2014/main" xmlns="" id="{32AEAD2D-2847-C876-22E9-5778CE938795}"/>
              </a:ext>
            </a:extLst>
          </p:cNvPr>
          <p:cNvCxnSpPr>
            <a:cxnSpLocks/>
          </p:cNvCxnSpPr>
          <p:nvPr/>
        </p:nvCxnSpPr>
        <p:spPr>
          <a:xfrm flipH="1" flipV="1">
            <a:off x="8086724" y="844163"/>
            <a:ext cx="57150" cy="5275384"/>
          </a:xfrm>
          <a:prstGeom prst="line">
            <a:avLst/>
          </a:prstGeom>
          <a:noFill/>
          <a:ln w="6350">
            <a:gradFill>
              <a:gsLst>
                <a:gs pos="0">
                  <a:srgbClr val="F6522D">
                    <a:alpha val="0"/>
                  </a:srgbClr>
                </a:gs>
                <a:gs pos="50000">
                  <a:srgbClr val="F6522D"/>
                </a:gs>
                <a:gs pos="100000">
                  <a:srgbClr val="F6522D">
                    <a:alpha val="0"/>
                  </a:srgbClr>
                </a:gs>
              </a:gsLst>
              <a:lin ang="0" scaled="0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277225" y="1258776"/>
            <a:ext cx="36957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5"/>
                </a:solidFill>
                <a:latin typeface="Montserrat Medium"/>
                <a:cs typeface="Arial" pitchFamily="34" charset="0"/>
              </a:rPr>
              <a:t>Направление </a:t>
            </a:r>
            <a:r>
              <a:rPr lang="ru-RU" sz="2000" dirty="0">
                <a:solidFill>
                  <a:schemeClr val="accent5"/>
                </a:solidFill>
                <a:latin typeface="Montserrat Medium"/>
                <a:cs typeface="Arial" pitchFamily="34" charset="0"/>
              </a:rPr>
              <a:t>сообщения сопровождается автоматическим исключением из сальдо ЕНС и приостановлением взыскания указанной задолженности на 30 дней для предоставления возможности определиться со своей позицией относительно необходимости подачи возражений для перехода к судебному порядку </a:t>
            </a:r>
            <a:r>
              <a:rPr lang="ru-RU" sz="2000" dirty="0" smtClean="0">
                <a:solidFill>
                  <a:schemeClr val="accent5"/>
                </a:solidFill>
                <a:latin typeface="Montserrat Medium"/>
                <a:cs typeface="Arial" pitchFamily="34" charset="0"/>
              </a:rPr>
              <a:t>взыскания</a:t>
            </a:r>
            <a:endParaRPr lang="ru-RU" sz="2000" dirty="0">
              <a:solidFill>
                <a:schemeClr val="accent5"/>
              </a:solidFill>
              <a:latin typeface="Montserrat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A5A5122-8317-6070-1815-D0DAEF415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6077" y="3033775"/>
            <a:ext cx="7208874" cy="589309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90528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ФНС 1">
      <a:dk1>
        <a:srgbClr val="2A3A7B"/>
      </a:dk1>
      <a:lt1>
        <a:srgbClr val="EDF1F6"/>
      </a:lt1>
      <a:dk2>
        <a:srgbClr val="2A3A7B"/>
      </a:dk2>
      <a:lt2>
        <a:srgbClr val="D8DFEB"/>
      </a:lt2>
      <a:accent1>
        <a:srgbClr val="005BAD"/>
      </a:accent1>
      <a:accent2>
        <a:srgbClr val="489EDD"/>
      </a:accent2>
      <a:accent3>
        <a:srgbClr val="2A3A7B"/>
      </a:accent3>
      <a:accent4>
        <a:srgbClr val="7F8FA9"/>
      </a:accent4>
      <a:accent5>
        <a:srgbClr val="F6522D"/>
      </a:accent5>
      <a:accent6>
        <a:srgbClr val="D8DFEB"/>
      </a:accent6>
      <a:hlink>
        <a:srgbClr val="FB542E"/>
      </a:hlink>
      <a:folHlink>
        <a:srgbClr val="3EBBF0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4360</TotalTime>
  <Words>383</Words>
  <Application>Microsoft Office PowerPoint</Application>
  <PresentationFormat>Произвольный</PresentationFormat>
  <Paragraphs>23</Paragraphs>
  <Slides>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Процедура внесудебного взыскания: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ФЕДЕРАЛЬНАЯ НАЛОГОВАЯ СЛУЖБА</dc:title>
  <dc:creator>Анастасия Гаврикова</dc:creator>
  <cp:lastModifiedBy>Нашатырев</cp:lastModifiedBy>
  <cp:revision>265</cp:revision>
  <cp:lastPrinted>2025-10-07T04:51:27Z</cp:lastPrinted>
  <dcterms:created xsi:type="dcterms:W3CDTF">2025-05-13T09:24:29Z</dcterms:created>
  <dcterms:modified xsi:type="dcterms:W3CDTF">2025-12-10T05:42:15Z</dcterms:modified>
</cp:coreProperties>
</file>