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333" r:id="rId2"/>
  </p:sldIdLst>
  <p:sldSz cx="13444538" cy="7561263"/>
  <p:notesSz cx="6718300" cy="9867900"/>
  <p:defaultTextStyle>
    <a:defPPr>
      <a:defRPr lang="ru-RU"/>
    </a:defPPr>
    <a:lvl1pPr marL="0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0425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0850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1275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1701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2123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2551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2974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63396" algn="l" defTabSz="104085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7">
          <p15:clr>
            <a:srgbClr val="A4A3A4"/>
          </p15:clr>
        </p15:guide>
        <p15:guide id="10" pos="606">
          <p15:clr>
            <a:srgbClr val="A4A3A4"/>
          </p15:clr>
        </p15:guide>
        <p15:guide id="11" pos="4235">
          <p15:clr>
            <a:srgbClr val="A4A3A4"/>
          </p15:clr>
        </p15:guide>
        <p15:guide id="12" pos="1041">
          <p15:clr>
            <a:srgbClr val="A4A3A4"/>
          </p15:clr>
        </p15:guide>
        <p15:guide id="13" pos="2293">
          <p15:clr>
            <a:srgbClr val="A4A3A4"/>
          </p15:clr>
        </p15:guide>
        <p15:guide id="14" pos="7557">
          <p15:clr>
            <a:srgbClr val="A4A3A4"/>
          </p15:clr>
        </p15:guide>
        <p15:guide id="15" pos="8118">
          <p15:clr>
            <a:srgbClr val="A4A3A4"/>
          </p15:clr>
        </p15:guide>
        <p15:guide id="16" pos="7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A980"/>
    <a:srgbClr val="9A1652"/>
    <a:srgbClr val="4F81BD"/>
    <a:srgbClr val="FF6969"/>
    <a:srgbClr val="FF5050"/>
    <a:srgbClr val="18757A"/>
    <a:srgbClr val="87132F"/>
    <a:srgbClr val="C31B43"/>
    <a:srgbClr val="12575A"/>
    <a:srgbClr val="239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 showGuides="1">
      <p:cViewPr varScale="1">
        <p:scale>
          <a:sx n="71" d="100"/>
          <a:sy n="71" d="100"/>
        </p:scale>
        <p:origin x="-132" y="-504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7"/>
        <p:guide pos="606"/>
        <p:guide pos="4235"/>
        <p:guide pos="1041"/>
        <p:guide pos="2293"/>
        <p:guide pos="7557"/>
        <p:guide pos="8118"/>
        <p:guide pos="7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9"/>
            <a:ext cx="2911264" cy="493395"/>
          </a:xfrm>
          <a:prstGeom prst="rect">
            <a:avLst/>
          </a:prstGeom>
        </p:spPr>
        <p:txBody>
          <a:bodyPr vert="horz" lIns="90934" tIns="45467" rIns="90934" bIns="454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5483" y="9"/>
            <a:ext cx="2911264" cy="493395"/>
          </a:xfrm>
          <a:prstGeom prst="rect">
            <a:avLst/>
          </a:prstGeom>
        </p:spPr>
        <p:txBody>
          <a:bodyPr vert="horz" lIns="90934" tIns="45467" rIns="90934" bIns="45467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9850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34" tIns="45467" rIns="90934" bIns="4546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831" y="4687266"/>
            <a:ext cx="5374640" cy="4440555"/>
          </a:xfrm>
          <a:prstGeom prst="rect">
            <a:avLst/>
          </a:prstGeom>
        </p:spPr>
        <p:txBody>
          <a:bodyPr vert="horz" lIns="90934" tIns="45467" rIns="90934" bIns="4546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2803"/>
            <a:ext cx="2911264" cy="493395"/>
          </a:xfrm>
          <a:prstGeom prst="rect">
            <a:avLst/>
          </a:prstGeom>
        </p:spPr>
        <p:txBody>
          <a:bodyPr vert="horz" lIns="90934" tIns="45467" rIns="90934" bIns="454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5483" y="9372803"/>
            <a:ext cx="2911264" cy="493395"/>
          </a:xfrm>
          <a:prstGeom prst="rect">
            <a:avLst/>
          </a:prstGeom>
        </p:spPr>
        <p:txBody>
          <a:bodyPr vert="horz" lIns="90934" tIns="45467" rIns="90934" bIns="45467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41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425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0850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1275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1701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2123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2551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2974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63396" algn="l" defTabSz="104085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28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997" y="1575"/>
            <a:ext cx="13442541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08341" y="3708636"/>
            <a:ext cx="11427857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16681" y="5364808"/>
            <a:ext cx="9411177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0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0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1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2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2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3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5223" y="5292885"/>
            <a:ext cx="8066723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5223" y="675613"/>
            <a:ext cx="8066723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0425" indent="0">
              <a:buNone/>
              <a:defRPr sz="3200"/>
            </a:lvl2pPr>
            <a:lvl3pPr marL="1040850" indent="0">
              <a:buNone/>
              <a:defRPr sz="2700"/>
            </a:lvl3pPr>
            <a:lvl4pPr marL="1561275" indent="0">
              <a:buNone/>
              <a:defRPr sz="2300"/>
            </a:lvl4pPr>
            <a:lvl5pPr marL="2081701" indent="0">
              <a:buNone/>
              <a:defRPr sz="2300"/>
            </a:lvl5pPr>
            <a:lvl6pPr marL="2602123" indent="0">
              <a:buNone/>
              <a:defRPr sz="2300"/>
            </a:lvl6pPr>
            <a:lvl7pPr marL="3122551" indent="0">
              <a:buNone/>
              <a:defRPr sz="2300"/>
            </a:lvl7pPr>
            <a:lvl8pPr marL="3642974" indent="0">
              <a:buNone/>
              <a:defRPr sz="2300"/>
            </a:lvl8pPr>
            <a:lvl9pPr marL="4163396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5223" y="5917739"/>
            <a:ext cx="8066723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0425" indent="0">
              <a:buNone/>
              <a:defRPr sz="1400"/>
            </a:lvl2pPr>
            <a:lvl3pPr marL="1040850" indent="0">
              <a:buNone/>
              <a:defRPr sz="1100"/>
            </a:lvl3pPr>
            <a:lvl4pPr marL="1561275" indent="0">
              <a:buNone/>
              <a:defRPr sz="1000"/>
            </a:lvl4pPr>
            <a:lvl5pPr marL="2081701" indent="0">
              <a:buNone/>
              <a:defRPr sz="1000"/>
            </a:lvl5pPr>
            <a:lvl6pPr marL="2602123" indent="0">
              <a:buNone/>
              <a:defRPr sz="1000"/>
            </a:lvl6pPr>
            <a:lvl7pPr marL="3122551" indent="0">
              <a:buNone/>
              <a:defRPr sz="1000"/>
            </a:lvl7pPr>
            <a:lvl8pPr marL="3642974" indent="0">
              <a:buNone/>
              <a:defRPr sz="1000"/>
            </a:lvl8pPr>
            <a:lvl9pPr marL="41633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399848" y="334306"/>
            <a:ext cx="3536195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86600" y="334306"/>
            <a:ext cx="10389173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012" y="2111"/>
            <a:ext cx="1344254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548" y="1771663"/>
            <a:ext cx="10763701" cy="5324475"/>
          </a:xfrm>
        </p:spPr>
        <p:txBody>
          <a:bodyPr/>
          <a:lstStyle>
            <a:lvl1pPr marL="362765" indent="0">
              <a:buFontTx/>
              <a:buNone/>
              <a:defRPr b="1">
                <a:latin typeface="+mj-lt"/>
              </a:defRPr>
            </a:lvl1pPr>
            <a:lvl2pPr marL="359599" indent="3175">
              <a:defRPr>
                <a:latin typeface="+mj-lt"/>
              </a:defRPr>
            </a:lvl2pPr>
            <a:lvl3pPr marL="627321" indent="-259799">
              <a:tabLst/>
              <a:defRPr>
                <a:latin typeface="+mj-lt"/>
              </a:defRPr>
            </a:lvl3pPr>
            <a:lvl4pPr marL="0" indent="359599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714013" y="5652845"/>
            <a:ext cx="1358007" cy="415498"/>
          </a:xfrm>
          <a:prstGeom prst="rect">
            <a:avLst/>
          </a:prstGeom>
          <a:noFill/>
        </p:spPr>
        <p:txBody>
          <a:bodyPr wrap="square" lIns="91248" tIns="45625" rIns="91248" bIns="45625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531" y="552466"/>
            <a:ext cx="10787965" cy="1219199"/>
          </a:xfrm>
        </p:spPr>
        <p:txBody>
          <a:bodyPr/>
          <a:lstStyle>
            <a:lvl1pPr marL="0" marR="0" indent="0" defTabSz="10408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08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7" y="521"/>
            <a:ext cx="1344254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548" y="1771663"/>
            <a:ext cx="10763701" cy="5324475"/>
          </a:xfrm>
        </p:spPr>
        <p:txBody>
          <a:bodyPr/>
          <a:lstStyle>
            <a:lvl1pPr marL="362765" indent="0">
              <a:buFontTx/>
              <a:buNone/>
              <a:defRPr b="1">
                <a:latin typeface="+mj-lt"/>
              </a:defRPr>
            </a:lvl1pPr>
            <a:lvl2pPr marL="362765" indent="0">
              <a:defRPr>
                <a:latin typeface="+mj-lt"/>
              </a:defRPr>
            </a:lvl2pPr>
            <a:lvl3pPr marL="627321" indent="-259799">
              <a:defRPr>
                <a:latin typeface="+mj-lt"/>
              </a:defRPr>
            </a:lvl3pPr>
            <a:lvl4pPr marL="0" indent="359599">
              <a:defRPr>
                <a:latin typeface="+mj-lt"/>
              </a:defRPr>
            </a:lvl4pPr>
            <a:lvl5pPr marL="143206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488" y="552466"/>
            <a:ext cx="10789009" cy="1219199"/>
          </a:xfrm>
        </p:spPr>
        <p:txBody>
          <a:bodyPr/>
          <a:lstStyle>
            <a:lvl1pPr marL="0" marR="0" indent="0" defTabSz="10408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08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7" y="3"/>
            <a:ext cx="1344254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548" y="1116335"/>
            <a:ext cx="10763701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548" y="3781425"/>
            <a:ext cx="10763701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42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08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2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17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21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25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2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3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012" y="2111"/>
            <a:ext cx="1344254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531" y="552451"/>
            <a:ext cx="1078796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09531" y="1771650"/>
            <a:ext cx="5323654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38374" y="1771650"/>
            <a:ext cx="5359138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531" y="552450"/>
            <a:ext cx="1156278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546" y="1771650"/>
            <a:ext cx="5403035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425" indent="0">
              <a:buNone/>
              <a:defRPr sz="2300" b="1"/>
            </a:lvl2pPr>
            <a:lvl3pPr marL="1040850" indent="0">
              <a:buNone/>
              <a:defRPr sz="2100" b="1"/>
            </a:lvl3pPr>
            <a:lvl4pPr marL="1561275" indent="0">
              <a:buNone/>
              <a:defRPr sz="1800" b="1"/>
            </a:lvl4pPr>
            <a:lvl5pPr marL="2081701" indent="0">
              <a:buNone/>
              <a:defRPr sz="1800" b="1"/>
            </a:lvl5pPr>
            <a:lvl6pPr marL="2602123" indent="0">
              <a:buNone/>
              <a:defRPr sz="1800" b="1"/>
            </a:lvl6pPr>
            <a:lvl7pPr marL="3122551" indent="0">
              <a:buNone/>
              <a:defRPr sz="1800" b="1"/>
            </a:lvl7pPr>
            <a:lvl8pPr marL="3642974" indent="0">
              <a:buNone/>
              <a:defRPr sz="1800" b="1"/>
            </a:lvl8pPr>
            <a:lvl9pPr marL="41633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9546" y="2397901"/>
            <a:ext cx="5403035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2274" y="1771650"/>
            <a:ext cx="5275224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425" indent="0">
              <a:buNone/>
              <a:defRPr sz="2300" b="1"/>
            </a:lvl2pPr>
            <a:lvl3pPr marL="1040850" indent="0">
              <a:buNone/>
              <a:defRPr sz="2100" b="1"/>
            </a:lvl3pPr>
            <a:lvl4pPr marL="1561275" indent="0">
              <a:buNone/>
              <a:defRPr sz="1800" b="1"/>
            </a:lvl4pPr>
            <a:lvl5pPr marL="2081701" indent="0">
              <a:buNone/>
              <a:defRPr sz="1800" b="1"/>
            </a:lvl5pPr>
            <a:lvl6pPr marL="2602123" indent="0">
              <a:buNone/>
              <a:defRPr sz="1800" b="1"/>
            </a:lvl6pPr>
            <a:lvl7pPr marL="3122551" indent="0">
              <a:buNone/>
              <a:defRPr sz="1800" b="1"/>
            </a:lvl7pPr>
            <a:lvl8pPr marL="3642974" indent="0">
              <a:buNone/>
              <a:defRPr sz="1800" b="1"/>
            </a:lvl8pPr>
            <a:lvl9pPr marL="41633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22274" y="2412479"/>
            <a:ext cx="5275224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012" y="2111"/>
            <a:ext cx="1344254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531" y="552451"/>
            <a:ext cx="11562782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043400" y="6474804"/>
            <a:ext cx="834297" cy="720080"/>
          </a:xfrm>
          <a:prstGeom prst="rect">
            <a:avLst/>
          </a:prstGeom>
        </p:spPr>
        <p:txBody>
          <a:bodyPr vert="horz" lIns="104087" tIns="52043" rIns="104087" bIns="52043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247" y="301050"/>
            <a:ext cx="4423160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6440" y="301051"/>
            <a:ext cx="7515871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247" y="1582265"/>
            <a:ext cx="4423160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0425" indent="0">
              <a:buNone/>
              <a:defRPr sz="1400"/>
            </a:lvl2pPr>
            <a:lvl3pPr marL="1040850" indent="0">
              <a:buNone/>
              <a:defRPr sz="1100"/>
            </a:lvl3pPr>
            <a:lvl4pPr marL="1561275" indent="0">
              <a:buNone/>
              <a:defRPr sz="1000"/>
            </a:lvl4pPr>
            <a:lvl5pPr marL="2081701" indent="0">
              <a:buNone/>
              <a:defRPr sz="1000"/>
            </a:lvl5pPr>
            <a:lvl6pPr marL="2602123" indent="0">
              <a:buNone/>
              <a:defRPr sz="1000"/>
            </a:lvl6pPr>
            <a:lvl7pPr marL="3122551" indent="0">
              <a:buNone/>
              <a:defRPr sz="1000"/>
            </a:lvl7pPr>
            <a:lvl8pPr marL="3642974" indent="0">
              <a:buNone/>
              <a:defRPr sz="1000"/>
            </a:lvl8pPr>
            <a:lvl9pPr marL="41633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723" y="540277"/>
            <a:ext cx="10797788" cy="1224136"/>
          </a:xfrm>
          <a:prstGeom prst="rect">
            <a:avLst/>
          </a:prstGeom>
        </p:spPr>
        <p:txBody>
          <a:bodyPr vert="horz" lIns="104087" tIns="52043" rIns="104087" bIns="5204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723" y="1764295"/>
            <a:ext cx="10797788" cy="5331830"/>
          </a:xfrm>
          <a:prstGeom prst="rect">
            <a:avLst/>
          </a:prstGeom>
        </p:spPr>
        <p:txBody>
          <a:bodyPr vert="horz" lIns="104087" tIns="52043" rIns="104087" bIns="5204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229" y="7008186"/>
            <a:ext cx="3137059" cy="402567"/>
          </a:xfrm>
          <a:prstGeom prst="rect">
            <a:avLst/>
          </a:prstGeom>
        </p:spPr>
        <p:txBody>
          <a:bodyPr vert="horz" lIns="104087" tIns="52043" rIns="104087" bIns="5204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556" y="7008186"/>
            <a:ext cx="4257437" cy="402567"/>
          </a:xfrm>
          <a:prstGeom prst="rect">
            <a:avLst/>
          </a:prstGeom>
        </p:spPr>
        <p:txBody>
          <a:bodyPr vert="horz" lIns="104087" tIns="52043" rIns="104087" bIns="5204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239006" y="6660951"/>
            <a:ext cx="911169" cy="696626"/>
          </a:xfrm>
          <a:prstGeom prst="rect">
            <a:avLst/>
          </a:prstGeom>
        </p:spPr>
        <p:txBody>
          <a:bodyPr vert="horz" lIns="104087" tIns="52043" rIns="104087" bIns="52043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1040850" rtl="0" eaLnBrk="1" latinLnBrk="0" hangingPunct="1">
        <a:lnSpc>
          <a:spcPts val="5194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2765" indent="0" algn="l" defTabSz="1040850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2765" indent="0" algn="l" defTabSz="1040850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1282" indent="-259799" algn="l" defTabSz="104085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59599" algn="just" defTabSz="1040850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2066" indent="0" algn="l" defTabSz="1040850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2336" indent="-260212" algn="l" defTabSz="104085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2761" indent="-260212" algn="l" defTabSz="104085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3188" indent="-260212" algn="l" defTabSz="104085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3612" indent="-260212" algn="l" defTabSz="104085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425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0850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275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1701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123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2551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2974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3396" algn="l" defTabSz="10408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gi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gif"/><Relationship Id="rId10" Type="http://schemas.openxmlformats.org/officeDocument/2006/relationships/image" Target="../media/image11.png"/><Relationship Id="rId4" Type="http://schemas.openxmlformats.org/officeDocument/2006/relationships/image" Target="../media/image5.gif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Кольцо 12"/>
          <p:cNvSpPr/>
          <p:nvPr/>
        </p:nvSpPr>
        <p:spPr>
          <a:xfrm>
            <a:off x="1380774" y="1428117"/>
            <a:ext cx="9777652" cy="5567237"/>
          </a:xfrm>
          <a:prstGeom prst="donut">
            <a:avLst>
              <a:gd name="adj" fmla="val 8168"/>
            </a:avLst>
          </a:prstGeom>
          <a:solidFill>
            <a:schemeClr val="accent1">
              <a:lumMod val="60000"/>
              <a:lumOff val="40000"/>
              <a:alpha val="37000"/>
            </a:schemeClr>
          </a:solidFill>
          <a:ln w="190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5" rIns="91248" bIns="45625" spcCol="0"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0677" y="211481"/>
            <a:ext cx="13013490" cy="914400"/>
          </a:xfrm>
          <a:prstGeom prst="rect">
            <a:avLst/>
          </a:prstGeom>
        </p:spPr>
        <p:txBody>
          <a:bodyPr vert="horz" lIns="104306" tIns="52153" rIns="104306" bIns="52153" rtlCol="0" anchor="ctr">
            <a:noAutofit/>
          </a:bodyPr>
          <a:lstStyle>
            <a:defPPr>
              <a:defRPr lang="ru-RU"/>
            </a:defPPr>
            <a:lvl1pPr defTabSz="1043056">
              <a:spcBef>
                <a:spcPct val="0"/>
              </a:spcBef>
              <a:defRPr sz="2800" b="1" cap="all">
                <a:solidFill>
                  <a:srgbClr val="005AA9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dirty="0"/>
              <a:t>ОСНОВНЫЕ ПОКАЗАТЕЛИ ДЕЯТЕЛЬНОСТИ ФНС </a:t>
            </a:r>
            <a:r>
              <a:rPr lang="ru-RU" dirty="0" smtClean="0"/>
              <a:t>РОССИИ в 1 квартале 2016 года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8698194" y="859099"/>
            <a:ext cx="4074022" cy="728917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>
            <a:defPPr>
              <a:defRPr lang="ru-RU"/>
            </a:defPPr>
            <a:lvl1pPr marR="0" indent="0" algn="ctr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1600" dirty="0"/>
              <a:t>КОЛИЧЕСТВО ВЫЕЗДНЫХ </a:t>
            </a:r>
            <a:endParaRPr lang="ru-RU" sz="1600" dirty="0" smtClean="0"/>
          </a:p>
          <a:p>
            <a:r>
              <a:rPr lang="ru-RU" sz="1600" dirty="0" smtClean="0"/>
              <a:t>НАЛОГОВЫХ </a:t>
            </a:r>
            <a:r>
              <a:rPr lang="ru-RU" sz="1600" dirty="0"/>
              <a:t>ПРОВЕРОК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255271" y="939661"/>
            <a:ext cx="3843262" cy="728917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>
            <a:defPPr>
              <a:defRPr lang="ru-RU"/>
            </a:defPPr>
            <a:lvl1pPr marR="0" indent="0" algn="ctr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1600" dirty="0"/>
              <a:t>ДОНАЧИСЛЕНО НА ОДНУ </a:t>
            </a:r>
            <a:endParaRPr lang="ru-RU" sz="1600" dirty="0" smtClean="0"/>
          </a:p>
          <a:p>
            <a:r>
              <a:rPr lang="ru-RU" sz="1600" dirty="0" smtClean="0"/>
              <a:t>ВЫЕЗДНУЮ ПРОВЕРКУ</a:t>
            </a:r>
            <a:endParaRPr lang="ru-RU" sz="1600" dirty="0"/>
          </a:p>
        </p:txBody>
      </p:sp>
      <p:pic>
        <p:nvPicPr>
          <p:cNvPr id="1027" name="Picture 3" descr="\\10.200.101.36\папка отдела ммп\Коллегии\картинки\Аниме\пр копия.gif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39" y="1505726"/>
            <a:ext cx="1093830" cy="87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7502140" y="1946117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10,6 </a:t>
            </a:r>
            <a:r>
              <a:rPr lang="ru-RU" sz="1200" dirty="0" smtClean="0"/>
              <a:t>МЛН. РУБ.</a:t>
            </a:r>
            <a:endParaRPr lang="ru-RU" sz="1200" dirty="0"/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8727">
            <a:off x="9376902" y="1663584"/>
            <a:ext cx="2153241" cy="94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TextBox 66"/>
          <p:cNvSpPr txBox="1"/>
          <p:nvPr/>
        </p:nvSpPr>
        <p:spPr>
          <a:xfrm>
            <a:off x="10886824" y="1810537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7,4 </a:t>
            </a:r>
            <a:r>
              <a:rPr lang="ru-RU" sz="1200" dirty="0" smtClean="0"/>
              <a:t>ТЫС. ЕД</a:t>
            </a:r>
            <a:endParaRPr lang="ru-RU" sz="1200" dirty="0"/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938" y="3306155"/>
            <a:ext cx="1507964" cy="12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7304760" y="1606335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10,6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МЛН. РУБ.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418336" y="1479160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9,2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ТЫС. ЕД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70553" y="2796268"/>
            <a:ext cx="5221703" cy="936104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КОЛИЧЕСТВО РЕШЕНИЙ СУДОВ ПО СПОРАМ ,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ПРОШЕДШИМ ДОСУДЕБНОЕ УРЕГУЛИРОВАНИЕ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EA"/>
              </a:clrFrom>
              <a:clrTo>
                <a:srgbClr val="FFFFEA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197" y="3653870"/>
            <a:ext cx="1064596" cy="760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0208301" y="3817732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2,5 </a:t>
            </a:r>
            <a:r>
              <a:rPr lang="ru-RU" sz="1200" dirty="0"/>
              <a:t>ТЫС. ДЕЛ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023790" y="3476615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2,3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ТЫС. ДЕЛ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84341" y="5561548"/>
            <a:ext cx="4703565" cy="457200"/>
          </a:xfrm>
          <a:prstGeom prst="rect">
            <a:avLst/>
          </a:prstGeom>
        </p:spPr>
        <p:txBody>
          <a:bodyPr vert="horz" wrap="none" lIns="104087" tIns="52043" rIns="104087" bIns="52043" rtlCol="0" anchor="ctr">
            <a:noAutofit/>
          </a:bodyPr>
          <a:lstStyle>
            <a:defPPr>
              <a:defRPr lang="ru-RU"/>
            </a:defPPr>
            <a:lvl1pPr defTabSz="1040850">
              <a:spcBef>
                <a:spcPct val="0"/>
              </a:spcBef>
              <a:defRPr sz="1600" b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ОТНОШЕНИЕ ЗАДОЛЖЕННОСТИ К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ПОСТУПЛЕНИЯМ*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0391">
            <a:off x="6281979" y="6188363"/>
            <a:ext cx="1093787" cy="81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7147977" y="5983060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10,2%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63606" y="4273561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/>
              <a:t>79,3%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10477" y="3198276"/>
            <a:ext cx="4324029" cy="848041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ДОЛЯ НАЛОГОПЛАТЕЛЬЩИКОВ, 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УДОВЛЕТВОРИТЕЛЬНО ОЦЕНИВАЮЩИХ 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КАЧЕСТВО РАБОТЫ ФНС РОССИИ*</a:t>
            </a:r>
          </a:p>
        </p:txBody>
      </p:sp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911" y="4039685"/>
            <a:ext cx="1044320" cy="110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2495239" y="3976070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76,6%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93859" y="2402203"/>
            <a:ext cx="660665" cy="426074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5AA9"/>
                </a:solidFill>
                <a:latin typeface="Arial Narrow" panose="020B0606020202030204" pitchFamily="34" charset="0"/>
                <a:ea typeface="+mj-ea"/>
                <a:cs typeface="+mj-cs"/>
              </a:rPr>
              <a:t>*83</a:t>
            </a:r>
            <a:r>
              <a:rPr lang="ru-RU" sz="2400" b="1" dirty="0">
                <a:solidFill>
                  <a:srgbClr val="005AA9"/>
                </a:solidFill>
                <a:latin typeface="Arial Narrow" panose="020B0606020202030204" pitchFamily="34" charset="0"/>
                <a:ea typeface="+mj-ea"/>
                <a:cs typeface="+mj-cs"/>
              </a:rPr>
              <a:t>%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9723" y="1179553"/>
            <a:ext cx="4450026" cy="1049829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 lnSpcReduction="1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ДОЛЯ НАЛОГОПЛАТЕЛЬЩИКОВ, 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УДОВЛЕТВОРИТЕЛЬНО 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ОЦЕНИВАЮЩИХ РАБОТУ ФНС РОССИИ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ПО ПРОТИВОДЕЙСТВИЮ КОРРУПЦИИ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453" y="2281331"/>
            <a:ext cx="820045" cy="65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Прямоугольник 51"/>
          <p:cNvSpPr/>
          <p:nvPr/>
        </p:nvSpPr>
        <p:spPr>
          <a:xfrm>
            <a:off x="1561721" y="2113573"/>
            <a:ext cx="106464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endParaRPr lang="ru-RU" sz="72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661694" y="2115657"/>
            <a:ext cx="660665" cy="426074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*58%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5441" y="6810941"/>
            <a:ext cx="2796936" cy="426074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I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 квартал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2014 года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>
                <a:solidFill>
                  <a:srgbClr val="005AA9"/>
                </a:solidFill>
                <a:latin typeface="Arial Narrow" panose="020B0606020202030204" pitchFamily="34" charset="0"/>
                <a:ea typeface="+mj-ea"/>
                <a:cs typeface="+mj-cs"/>
              </a:rPr>
              <a:t>I</a:t>
            </a:r>
            <a:r>
              <a:rPr lang="ru-RU" sz="1800" b="1" dirty="0" smtClean="0">
                <a:solidFill>
                  <a:srgbClr val="005AA9"/>
                </a:solidFill>
                <a:latin typeface="Arial Narrow" panose="020B0606020202030204" pitchFamily="34" charset="0"/>
                <a:ea typeface="+mj-ea"/>
                <a:cs typeface="+mj-cs"/>
              </a:rPr>
              <a:t> квартал 2015 года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I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 квартал 2016 года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55" name="Кольцо 54"/>
          <p:cNvSpPr/>
          <p:nvPr/>
        </p:nvSpPr>
        <p:spPr>
          <a:xfrm>
            <a:off x="4985240" y="2807314"/>
            <a:ext cx="2785904" cy="2138560"/>
          </a:xfrm>
          <a:prstGeom prst="donut">
            <a:avLst>
              <a:gd name="adj" fmla="val 16344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5" rIns="91248" bIns="45625" spcCol="0" rtlCol="0" anchor="ctr"/>
          <a:lstStyle/>
          <a:p>
            <a:pPr algn="ctr"/>
            <a:endParaRPr lang="ru-RU" sz="2800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6091107" y="2796268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61" name="Овал 60"/>
          <p:cNvSpPr/>
          <p:nvPr/>
        </p:nvSpPr>
        <p:spPr>
          <a:xfrm>
            <a:off x="6948604" y="3031469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63" name="Овал 62"/>
          <p:cNvSpPr/>
          <p:nvPr/>
        </p:nvSpPr>
        <p:spPr>
          <a:xfrm>
            <a:off x="7094293" y="4225125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4</a:t>
            </a:r>
            <a:endParaRPr lang="ru-RU" sz="2800" dirty="0"/>
          </a:p>
        </p:txBody>
      </p:sp>
      <p:sp>
        <p:nvSpPr>
          <p:cNvPr id="64" name="Овал 63"/>
          <p:cNvSpPr/>
          <p:nvPr/>
        </p:nvSpPr>
        <p:spPr>
          <a:xfrm>
            <a:off x="7320627" y="3638734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</a:t>
            </a:r>
            <a:endParaRPr lang="ru-RU" sz="2800" dirty="0"/>
          </a:p>
        </p:txBody>
      </p:sp>
      <p:sp>
        <p:nvSpPr>
          <p:cNvPr id="80" name="Овал 79"/>
          <p:cNvSpPr/>
          <p:nvPr/>
        </p:nvSpPr>
        <p:spPr>
          <a:xfrm>
            <a:off x="5012280" y="3850321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7</a:t>
            </a:r>
            <a:endParaRPr lang="ru-RU" sz="2800" dirty="0"/>
          </a:p>
        </p:txBody>
      </p:sp>
      <p:sp>
        <p:nvSpPr>
          <p:cNvPr id="81" name="Овал 80"/>
          <p:cNvSpPr/>
          <p:nvPr/>
        </p:nvSpPr>
        <p:spPr>
          <a:xfrm>
            <a:off x="5216269" y="3161005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8</a:t>
            </a:r>
            <a:endParaRPr lang="ru-RU" sz="2800" dirty="0"/>
          </a:p>
        </p:txBody>
      </p:sp>
      <p:sp>
        <p:nvSpPr>
          <p:cNvPr id="40" name="TextBox 39"/>
          <p:cNvSpPr txBox="1"/>
          <p:nvPr/>
        </p:nvSpPr>
        <p:spPr>
          <a:xfrm>
            <a:off x="3108648" y="2680835"/>
            <a:ext cx="660665" cy="426074"/>
          </a:xfrm>
          <a:prstGeom prst="rect">
            <a:avLst/>
          </a:prstGeom>
          <a:noFill/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83%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857374" y="4553236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83,8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%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07274" y="2302498"/>
            <a:ext cx="724271" cy="398013"/>
          </a:xfrm>
          <a:prstGeom prst="rect">
            <a:avLst/>
          </a:prstGeom>
          <a:noFill/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14,9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МЛН. РУБ.</a:t>
            </a: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323674" y="2171982"/>
            <a:ext cx="724271" cy="398013"/>
          </a:xfrm>
          <a:prstGeom prst="rect">
            <a:avLst/>
          </a:prstGeom>
          <a:noFill/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7,0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ТЫС. ЕД</a:t>
            </a: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318755" y="4209214"/>
            <a:ext cx="724271" cy="398013"/>
          </a:xfrm>
          <a:prstGeom prst="rect">
            <a:avLst/>
          </a:prstGeom>
          <a:noFill/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2,4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ТЫС. ДЕЛ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743729" y="6646728"/>
            <a:ext cx="724271" cy="398013"/>
          </a:xfrm>
          <a:prstGeom prst="rect">
            <a:avLst/>
          </a:prstGeom>
          <a:noFill/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8,4%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43914" y="6298969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9,4%</a:t>
            </a:r>
            <a:endParaRPr lang="ru-RU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7993936" y="4956508"/>
            <a:ext cx="4703565" cy="457200"/>
          </a:xfrm>
          <a:prstGeom prst="rect">
            <a:avLst/>
          </a:prstGeom>
        </p:spPr>
        <p:txBody>
          <a:bodyPr vert="horz" wrap="none" lIns="104087" tIns="52043" rIns="104087" bIns="52043" rtlCol="0" anchor="ctr">
            <a:noAutofit/>
          </a:bodyPr>
          <a:lstStyle>
            <a:defPPr>
              <a:defRPr lang="ru-RU"/>
            </a:defPPr>
            <a:lvl1pPr defTabSz="1040850">
              <a:spcBef>
                <a:spcPct val="0"/>
              </a:spcBef>
              <a:defRPr sz="1600" b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ЭФФЕКТИВНОСТЬ ПРОЦЕДУРЫ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БАНКРОТСТВА*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0914279" y="5753646"/>
            <a:ext cx="724271" cy="398013"/>
          </a:xfrm>
          <a:prstGeom prst="rect">
            <a:avLst/>
          </a:prstGeom>
          <a:noFill/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4,8%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645764" y="5448632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/>
              <a:t>3</a:t>
            </a:r>
            <a:r>
              <a:rPr lang="ru-RU" sz="2400" dirty="0" smtClean="0"/>
              <a:t>,2%</a:t>
            </a:r>
            <a:endParaRPr lang="ru-RU" sz="2400" dirty="0"/>
          </a:p>
        </p:txBody>
      </p:sp>
      <p:sp>
        <p:nvSpPr>
          <p:cNvPr id="72" name="Овал 71"/>
          <p:cNvSpPr/>
          <p:nvPr/>
        </p:nvSpPr>
        <p:spPr>
          <a:xfrm>
            <a:off x="6287841" y="4612982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5</a:t>
            </a:r>
            <a:endParaRPr lang="ru-RU" sz="2800" dirty="0"/>
          </a:p>
        </p:txBody>
      </p:sp>
      <p:sp>
        <p:nvSpPr>
          <p:cNvPr id="73" name="TextBox 72"/>
          <p:cNvSpPr txBox="1"/>
          <p:nvPr/>
        </p:nvSpPr>
        <p:spPr>
          <a:xfrm>
            <a:off x="1210007" y="5084850"/>
            <a:ext cx="4324029" cy="848041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algn="ctr" defTabSz="1043056">
              <a:spcBef>
                <a:spcPct val="0"/>
              </a:spcBef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КОЛИЧЕСТВО ПАКЕТОВ ЭЛЕКТРОННЫХ ДОКУМЕНТОВ, </a:t>
            </a:r>
          </a:p>
          <a:p>
            <a:pPr algn="ctr" defTabSz="1043056">
              <a:spcBef>
                <a:spcPct val="0"/>
              </a:spcBef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НАПРАВЛЕННЫХ НА ГОСУДАРСТВЕННУЮ </a:t>
            </a:r>
          </a:p>
          <a:p>
            <a:pPr algn="ctr" defTabSz="1043056">
              <a:spcBef>
                <a:spcPct val="0"/>
              </a:spcBef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РЕГИСТРАЦИЮ ЧЕРЕЗ ИНТЕРНЕТ</a:t>
            </a:r>
          </a:p>
        </p:txBody>
      </p:sp>
      <p:grpSp>
        <p:nvGrpSpPr>
          <p:cNvPr id="76" name="Группа 3"/>
          <p:cNvGrpSpPr>
            <a:grpSpLocks/>
          </p:cNvGrpSpPr>
          <p:nvPr/>
        </p:nvGrpSpPr>
        <p:grpSpPr bwMode="auto">
          <a:xfrm>
            <a:off x="2429966" y="6108965"/>
            <a:ext cx="809676" cy="562264"/>
            <a:chOff x="937692" y="2537617"/>
            <a:chExt cx="525831" cy="621260"/>
          </a:xfrm>
        </p:grpSpPr>
        <p:pic>
          <p:nvPicPr>
            <p:cNvPr id="77" name="Рисунок 5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466" y="2537617"/>
              <a:ext cx="405057" cy="487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8" name="Рисунок 6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316" y="2593479"/>
              <a:ext cx="405057" cy="487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" name="Рисунок 6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7692" y="2670967"/>
              <a:ext cx="405057" cy="487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2" name="TextBox 81"/>
          <p:cNvSpPr txBox="1"/>
          <p:nvPr/>
        </p:nvSpPr>
        <p:spPr>
          <a:xfrm>
            <a:off x="3521481" y="6087123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25,8 </a:t>
            </a:r>
            <a:r>
              <a:rPr lang="ru-RU" sz="1200" dirty="0" smtClean="0"/>
              <a:t>ТЫС. ЕД.</a:t>
            </a:r>
            <a:endParaRPr lang="ru-RU" sz="1200" dirty="0"/>
          </a:p>
        </p:txBody>
      </p:sp>
      <p:sp>
        <p:nvSpPr>
          <p:cNvPr id="83" name="TextBox 82"/>
          <p:cNvSpPr txBox="1"/>
          <p:nvPr/>
        </p:nvSpPr>
        <p:spPr>
          <a:xfrm>
            <a:off x="3353113" y="5832664"/>
            <a:ext cx="724271" cy="39801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18,4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ТЫС. ЕД.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715248" y="6409830"/>
            <a:ext cx="724271" cy="398013"/>
          </a:xfrm>
          <a:prstGeom prst="rect">
            <a:avLst/>
          </a:prstGeom>
          <a:noFill/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71,5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ТЫС. ЕД.</a:t>
            </a: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5424777" y="4408922"/>
            <a:ext cx="452669" cy="36004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6</a:t>
            </a:r>
          </a:p>
        </p:txBody>
      </p:sp>
      <p:pic>
        <p:nvPicPr>
          <p:cNvPr id="59" name="Picture 3" descr="C:\Users\0000-05-767\Desktop\politics-600x450.jp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735" y="5474057"/>
            <a:ext cx="1131128" cy="67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3674" y="6939863"/>
            <a:ext cx="3471908" cy="5564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* Показатель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представляется раз в год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42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Present_FNS2012_A4</Template>
  <TotalTime>35404</TotalTime>
  <Words>177</Words>
  <Application>Microsoft Office PowerPoint</Application>
  <PresentationFormat>Произвольный</PresentationFormat>
  <Paragraphs>60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Present_FNS2012_A4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Подлесных Мария Михайловна</dc:creator>
  <cp:lastModifiedBy>Иванова Екатерина Вячеславовна</cp:lastModifiedBy>
  <cp:revision>415</cp:revision>
  <cp:lastPrinted>2016-07-01T05:23:47Z</cp:lastPrinted>
  <dcterms:created xsi:type="dcterms:W3CDTF">2013-03-01T11:19:43Z</dcterms:created>
  <dcterms:modified xsi:type="dcterms:W3CDTF">2016-08-03T06:45:17Z</dcterms:modified>
</cp:coreProperties>
</file>